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66" r:id="rId3"/>
    <p:sldId id="257" r:id="rId4"/>
    <p:sldId id="340" r:id="rId5"/>
    <p:sldId id="341" r:id="rId6"/>
    <p:sldId id="342" r:id="rId7"/>
    <p:sldId id="343" r:id="rId8"/>
    <p:sldId id="344" r:id="rId9"/>
    <p:sldId id="345" r:id="rId10"/>
    <p:sldId id="346" r:id="rId11"/>
    <p:sldId id="347" r:id="rId12"/>
    <p:sldId id="348" r:id="rId13"/>
    <p:sldId id="349" r:id="rId14"/>
    <p:sldId id="350" r:id="rId15"/>
    <p:sldId id="351" r:id="rId16"/>
    <p:sldId id="339" r:id="rId17"/>
  </p:sldIdLst>
  <p:sldSz cx="13004800" cy="9753600"/>
  <p:notesSz cx="6797675" cy="9926638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990066"/>
    <a:srgbClr val="B601FF"/>
    <a:srgbClr val="00A2FF"/>
    <a:srgbClr val="FF0000"/>
    <a:srgbClr val="FF8050"/>
    <a:srgbClr val="5500FF"/>
    <a:srgbClr val="E9D3BD"/>
    <a:srgbClr val="000000"/>
    <a:srgbClr val="D2B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405" autoAdjust="0"/>
    <p:restoredTop sz="94660"/>
  </p:normalViewPr>
  <p:slideViewPr>
    <p:cSldViewPr snapToGrid="0">
      <p:cViewPr varScale="1">
        <p:scale>
          <a:sx n="54" d="100"/>
          <a:sy n="54" d="100"/>
        </p:scale>
        <p:origin x="56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D9611-E584-4159-9E45-463C4283EFF5}" type="datetimeFigureOut">
              <a:rPr lang="ko-KR" altLang="en-US" smtClean="0"/>
              <a:t>2020-09-24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4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2F87BE-F724-46B8-9492-59C1C5863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556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4" name="Shape 94"/>
          <p:cNvSpPr>
            <a:spLocks noGrp="1"/>
          </p:cNvSpPr>
          <p:nvPr>
            <p:ph type="body" sz="quarter" idx="1"/>
          </p:nvPr>
        </p:nvSpPr>
        <p:spPr>
          <a:xfrm>
            <a:off x="906357" y="4715153"/>
            <a:ext cx="4984962" cy="4466987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 (DT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xfrm>
            <a:off x="977900" y="1917700"/>
            <a:ext cx="11049000" cy="2095500"/>
          </a:xfrm>
          <a:prstGeom prst="rect">
            <a:avLst/>
          </a:prstGeom>
        </p:spPr>
        <p:txBody>
          <a:bodyPr/>
          <a:lstStyle>
            <a:lvl1pPr algn="ctr">
              <a:defRPr sz="6800"/>
            </a:lvl1pPr>
          </a:lstStyle>
          <a:p>
            <a:r>
              <a:t>Title Text</a:t>
            </a:r>
          </a:p>
        </p:txBody>
      </p:sp>
      <p:sp>
        <p:nvSpPr>
          <p:cNvPr id="1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949450" y="5486400"/>
            <a:ext cx="9105900" cy="26670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500"/>
              </a:spcBef>
              <a:buSzTx/>
              <a:buNone/>
              <a:defRPr sz="2600"/>
            </a:lvl1pPr>
            <a:lvl2pPr marL="0" indent="0" algn="ctr">
              <a:spcBef>
                <a:spcPts val="500"/>
              </a:spcBef>
              <a:buSzTx/>
              <a:buNone/>
              <a:defRPr sz="2600"/>
            </a:lvl2pPr>
            <a:lvl3pPr marL="0" indent="0" algn="ctr">
              <a:spcBef>
                <a:spcPts val="500"/>
              </a:spcBef>
              <a:buSzTx/>
              <a:buNone/>
              <a:defRPr sz="2600"/>
            </a:lvl3pPr>
            <a:lvl4pPr marL="0" indent="0" algn="ctr">
              <a:spcBef>
                <a:spcPts val="500"/>
              </a:spcBef>
              <a:buSzTx/>
              <a:buNone/>
              <a:defRPr sz="2600"/>
            </a:lvl4pPr>
            <a:lvl5pPr marL="0" indent="0" algn="ctr">
              <a:spcBef>
                <a:spcPts val="500"/>
              </a:spcBef>
              <a:buSzTx/>
              <a:buNone/>
              <a:defRPr sz="2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직사각형 8"/>
          <p:cNvSpPr/>
          <p:nvPr/>
        </p:nvSpPr>
        <p:spPr>
          <a:xfrm>
            <a:off x="0" y="3315"/>
            <a:ext cx="13004801" cy="114301"/>
          </a:xfrm>
          <a:prstGeom prst="rect">
            <a:avLst/>
          </a:prstGeom>
          <a:solidFill>
            <a:srgbClr val="194181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pPr marL="228600" indent="-228600" defTabSz="914400">
              <a:defRPr sz="11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8" name="Line 462"/>
          <p:cNvSpPr/>
          <p:nvPr/>
        </p:nvSpPr>
        <p:spPr>
          <a:xfrm>
            <a:off x="-1" y="1625600"/>
            <a:ext cx="6172202" cy="0"/>
          </a:xfrm>
          <a:prstGeom prst="line">
            <a:avLst/>
          </a:prstGeom>
          <a:ln w="12700">
            <a:solidFill>
              <a:srgbClr val="000000"/>
            </a:solidFill>
            <a:prstDash val="sysDot"/>
          </a:ln>
        </p:spPr>
        <p:txBody>
          <a:bodyPr lIns="45719" rIns="45719"/>
          <a:lstStyle/>
          <a:p>
            <a:pPr algn="l" defTabSz="914400">
              <a:defRPr sz="18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9" name="Line 488"/>
          <p:cNvSpPr/>
          <p:nvPr/>
        </p:nvSpPr>
        <p:spPr>
          <a:xfrm flipV="1">
            <a:off x="-1" y="4368799"/>
            <a:ext cx="6172202" cy="2"/>
          </a:xfrm>
          <a:prstGeom prst="line">
            <a:avLst/>
          </a:prstGeom>
          <a:ln w="12700">
            <a:solidFill>
              <a:srgbClr val="000000"/>
            </a:solidFill>
            <a:prstDash val="sysDot"/>
          </a:ln>
        </p:spPr>
        <p:txBody>
          <a:bodyPr lIns="45719" rIns="45719"/>
          <a:lstStyle/>
          <a:p>
            <a:pPr algn="l" defTabSz="914400">
              <a:defRPr sz="18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20" name="직사각형 10"/>
          <p:cNvSpPr/>
          <p:nvPr/>
        </p:nvSpPr>
        <p:spPr>
          <a:xfrm>
            <a:off x="1486" y="9639300"/>
            <a:ext cx="13004801" cy="114300"/>
          </a:xfrm>
          <a:prstGeom prst="rect">
            <a:avLst/>
          </a:prstGeom>
          <a:solidFill>
            <a:srgbClr val="194181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pPr marL="228600" indent="-228600" defTabSz="914400">
              <a:defRPr sz="11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pic>
        <p:nvPicPr>
          <p:cNvPr id="2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37900" y="9067800"/>
            <a:ext cx="1828800" cy="4572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98200" y="266700"/>
            <a:ext cx="2006600" cy="515209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</p:spPr>
        <p:txBody>
          <a:bodyPr wrap="none"/>
          <a:lstStyle>
            <a:lvl1pPr>
              <a:defRPr sz="16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(Smart Factor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977900" y="1917700"/>
            <a:ext cx="11049000" cy="2095500"/>
          </a:xfrm>
          <a:prstGeom prst="rect">
            <a:avLst/>
          </a:prstGeom>
        </p:spPr>
        <p:txBody>
          <a:bodyPr/>
          <a:lstStyle>
            <a:lvl1pPr algn="ctr">
              <a:defRPr sz="6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949450" y="4368800"/>
            <a:ext cx="9105900" cy="3886200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500"/>
              </a:spcBef>
              <a:buSzTx/>
              <a:buNone/>
              <a:defRPr sz="2800" b="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indent="0" algn="ctr">
              <a:spcBef>
                <a:spcPts val="500"/>
              </a:spcBef>
              <a:buSzTx/>
              <a:buNone/>
              <a:defRPr sz="2800" b="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indent="0" algn="ctr">
              <a:spcBef>
                <a:spcPts val="500"/>
              </a:spcBef>
              <a:buSzTx/>
              <a:buNone/>
              <a:defRPr sz="2800" b="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indent="0" algn="ctr">
              <a:spcBef>
                <a:spcPts val="500"/>
              </a:spcBef>
              <a:buSzTx/>
              <a:buNone/>
              <a:defRPr sz="2800" b="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indent="0" algn="ctr">
              <a:spcBef>
                <a:spcPts val="500"/>
              </a:spcBef>
              <a:buSzTx/>
              <a:buNone/>
              <a:defRPr sz="2800" b="0">
                <a:latin typeface="Times New Roman"/>
                <a:ea typeface="Times New Roman"/>
                <a:cs typeface="Times New Roman"/>
                <a:sym typeface="Times New Roman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직사각형 8"/>
          <p:cNvSpPr/>
          <p:nvPr/>
        </p:nvSpPr>
        <p:spPr>
          <a:xfrm>
            <a:off x="0" y="3315"/>
            <a:ext cx="13004801" cy="114301"/>
          </a:xfrm>
          <a:prstGeom prst="rect">
            <a:avLst/>
          </a:prstGeom>
          <a:solidFill>
            <a:srgbClr val="194181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pPr marL="228600" indent="-228600" defTabSz="914400">
              <a:defRPr sz="11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33" name="Line 462"/>
          <p:cNvSpPr/>
          <p:nvPr/>
        </p:nvSpPr>
        <p:spPr>
          <a:xfrm>
            <a:off x="-1" y="1625600"/>
            <a:ext cx="6172202" cy="0"/>
          </a:xfrm>
          <a:prstGeom prst="line">
            <a:avLst/>
          </a:prstGeom>
          <a:ln w="12700">
            <a:solidFill>
              <a:srgbClr val="000000"/>
            </a:solidFill>
            <a:prstDash val="sysDot"/>
          </a:ln>
        </p:spPr>
        <p:txBody>
          <a:bodyPr lIns="45719" rIns="45719"/>
          <a:lstStyle/>
          <a:p>
            <a:pPr algn="l" defTabSz="914400">
              <a:defRPr sz="18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34" name="Line 488"/>
          <p:cNvSpPr/>
          <p:nvPr/>
        </p:nvSpPr>
        <p:spPr>
          <a:xfrm flipV="1">
            <a:off x="-1" y="4368799"/>
            <a:ext cx="6172202" cy="2"/>
          </a:xfrm>
          <a:prstGeom prst="line">
            <a:avLst/>
          </a:prstGeom>
          <a:ln w="12700">
            <a:solidFill>
              <a:srgbClr val="000000"/>
            </a:solidFill>
            <a:prstDash val="sysDot"/>
          </a:ln>
        </p:spPr>
        <p:txBody>
          <a:bodyPr lIns="45719" rIns="45719"/>
          <a:lstStyle/>
          <a:p>
            <a:pPr algn="l" defTabSz="914400">
              <a:defRPr sz="18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35" name="직사각형 10"/>
          <p:cNvSpPr/>
          <p:nvPr/>
        </p:nvSpPr>
        <p:spPr>
          <a:xfrm>
            <a:off x="1486" y="9639300"/>
            <a:ext cx="13004801" cy="114300"/>
          </a:xfrm>
          <a:prstGeom prst="rect">
            <a:avLst/>
          </a:prstGeom>
          <a:solidFill>
            <a:srgbClr val="194181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pPr marL="228600" indent="-228600" defTabSz="914400">
              <a:defRPr sz="11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pic>
        <p:nvPicPr>
          <p:cNvPr id="3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37900" y="9067800"/>
            <a:ext cx="1828800" cy="457202"/>
          </a:xfrm>
          <a:prstGeom prst="rect">
            <a:avLst/>
          </a:prstGeom>
          <a:ln w="12700">
            <a:miter lim="400000"/>
          </a:ln>
        </p:spPr>
      </p:pic>
      <p:pic>
        <p:nvPicPr>
          <p:cNvPr id="3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98200" y="266700"/>
            <a:ext cx="2006600" cy="515209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Hanyang University - MNILAB"/>
          <p:cNvSpPr txBox="1"/>
          <p:nvPr/>
        </p:nvSpPr>
        <p:spPr>
          <a:xfrm>
            <a:off x="304800" y="9230556"/>
            <a:ext cx="4991100" cy="237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Hanyang University - MNILAB</a:t>
            </a:r>
          </a:p>
        </p:txBody>
      </p:sp>
      <p:sp>
        <p:nvSpPr>
          <p:cNvPr id="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</p:spPr>
        <p:txBody>
          <a:bodyPr wrap="none"/>
          <a:lstStyle>
            <a:lvl1pPr>
              <a:defRPr sz="16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(DT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916781" indent="-472281">
              <a:defRPr sz="2800"/>
            </a:lvl2pPr>
            <a:lvl3pPr marL="1277937" indent="-388937">
              <a:lnSpc>
                <a:spcPct val="100000"/>
              </a:lnSpc>
              <a:spcBef>
                <a:spcPts val="0"/>
              </a:spcBef>
              <a:defRPr sz="2600" b="0"/>
            </a:lvl3pPr>
            <a:lvl4pPr marL="1749447" indent="-415947">
              <a:lnSpc>
                <a:spcPct val="100000"/>
              </a:lnSpc>
              <a:spcBef>
                <a:spcPts val="0"/>
              </a:spcBef>
              <a:defRPr sz="2200" b="0"/>
            </a:lvl4pPr>
            <a:lvl5pPr marL="2705100" indent="-482600">
              <a:lnSpc>
                <a:spcPct val="100000"/>
              </a:lnSpc>
              <a:spcBef>
                <a:spcPts val="0"/>
              </a:spcBef>
              <a:defRPr sz="1800" b="0" i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1 (Smart Factor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xfrm>
            <a:off x="463550" y="254000"/>
            <a:ext cx="12077700" cy="1231900"/>
          </a:xfrm>
          <a:prstGeom prst="rect">
            <a:avLst/>
          </a:prstGeom>
        </p:spPr>
        <p:txBody>
          <a:bodyPr/>
          <a:lstStyle>
            <a:lvl1pPr>
              <a:defRPr sz="52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Title Text</a:t>
            </a:r>
          </a:p>
        </p:txBody>
      </p:sp>
      <p:sp>
        <p:nvSpPr>
          <p:cNvPr id="65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1562100"/>
            <a:ext cx="12204700" cy="7581900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6781" indent="-472281">
              <a:defRPr sz="28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277937" indent="-388937">
              <a:lnSpc>
                <a:spcPct val="100000"/>
              </a:lnSpc>
              <a:spcBef>
                <a:spcPts val="0"/>
              </a:spcBef>
              <a:defRPr sz="2600" b="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749447" indent="-415947">
              <a:lnSpc>
                <a:spcPct val="100000"/>
              </a:lnSpc>
              <a:spcBef>
                <a:spcPts val="0"/>
              </a:spcBef>
              <a:defRPr sz="2200" b="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705100" indent="-482600">
              <a:lnSpc>
                <a:spcPct val="100000"/>
              </a:lnSpc>
              <a:spcBef>
                <a:spcPts val="0"/>
              </a:spcBef>
              <a:defRPr sz="1800" b="0" i="1">
                <a:latin typeface="Times New Roman"/>
                <a:ea typeface="Times New Roman"/>
                <a:cs typeface="Times New Roman"/>
                <a:sym typeface="Times New Roman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직선 연결선 8"/>
          <p:cNvSpPr/>
          <p:nvPr/>
        </p:nvSpPr>
        <p:spPr>
          <a:xfrm>
            <a:off x="-3090" y="19224"/>
            <a:ext cx="13010981" cy="1"/>
          </a:xfrm>
          <a:prstGeom prst="line">
            <a:avLst/>
          </a:prstGeom>
          <a:ln w="40640">
            <a:solidFill>
              <a:srgbClr val="4A7EBB"/>
            </a:solidFill>
          </a:ln>
        </p:spPr>
        <p:txBody>
          <a:bodyPr lIns="45719" rIns="45719"/>
          <a:lstStyle/>
          <a:p>
            <a:pPr algn="l" defTabSz="914400">
              <a:defRPr sz="18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67" name="직선 연결선 11"/>
          <p:cNvSpPr/>
          <p:nvPr/>
        </p:nvSpPr>
        <p:spPr>
          <a:xfrm>
            <a:off x="-1" y="9036050"/>
            <a:ext cx="13004801" cy="0"/>
          </a:xfrm>
          <a:prstGeom prst="line">
            <a:avLst/>
          </a:prstGeom>
          <a:ln w="25400">
            <a:solidFill>
              <a:srgbClr val="4A7EBB"/>
            </a:solidFill>
          </a:ln>
        </p:spPr>
        <p:txBody>
          <a:bodyPr lIns="45719" rIns="45719"/>
          <a:lstStyle/>
          <a:p>
            <a:pPr algn="l" defTabSz="914400">
              <a:defRPr sz="18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6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60100" y="9118600"/>
            <a:ext cx="2006600" cy="515209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Hanyang University - MNILAB"/>
          <p:cNvSpPr txBox="1"/>
          <p:nvPr/>
        </p:nvSpPr>
        <p:spPr>
          <a:xfrm>
            <a:off x="304800" y="9230556"/>
            <a:ext cx="4991100" cy="237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Hanyang University - MNILAB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2 (Smart Factor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Title Text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6781" indent="-472281">
              <a:defRPr sz="28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277937" indent="-388937">
              <a:lnSpc>
                <a:spcPct val="100000"/>
              </a:lnSpc>
              <a:spcBef>
                <a:spcPts val="0"/>
              </a:spcBef>
              <a:defRPr sz="2600" b="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749447" indent="-415947">
              <a:lnSpc>
                <a:spcPct val="100000"/>
              </a:lnSpc>
              <a:spcBef>
                <a:spcPts val="0"/>
              </a:spcBef>
              <a:defRPr sz="2200" b="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705100" indent="-482600">
              <a:lnSpc>
                <a:spcPct val="100000"/>
              </a:lnSpc>
              <a:spcBef>
                <a:spcPts val="0"/>
              </a:spcBef>
              <a:defRPr sz="1800" b="0" i="1">
                <a:latin typeface="Times New Roman"/>
                <a:ea typeface="Times New Roman"/>
                <a:cs typeface="Times New Roman"/>
                <a:sym typeface="Times New Roman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0" name="Hanyang University - MNILAB"/>
          <p:cNvSpPr txBox="1"/>
          <p:nvPr/>
        </p:nvSpPr>
        <p:spPr>
          <a:xfrm>
            <a:off x="304800" y="9230556"/>
            <a:ext cx="4991100" cy="237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sz="1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Hanyang University - MNILAB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</p:spPr>
        <p:txBody>
          <a:bodyPr wrap="none"/>
          <a:lstStyle>
            <a:lvl1pPr>
              <a:defRPr sz="16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00050" y="266700"/>
            <a:ext cx="12204700" cy="546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00050" y="1244600"/>
            <a:ext cx="12204700" cy="7581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직선 연결선 8"/>
          <p:cNvSpPr/>
          <p:nvPr/>
        </p:nvSpPr>
        <p:spPr>
          <a:xfrm>
            <a:off x="-3090" y="19224"/>
            <a:ext cx="13010981" cy="1"/>
          </a:xfrm>
          <a:prstGeom prst="line">
            <a:avLst/>
          </a:prstGeom>
          <a:ln w="40640">
            <a:solidFill>
              <a:srgbClr val="4A7EBB"/>
            </a:solidFill>
          </a:ln>
        </p:spPr>
        <p:txBody>
          <a:bodyPr lIns="45719" rIns="45719"/>
          <a:lstStyle/>
          <a:p>
            <a:pPr algn="l" defTabSz="914400">
              <a:defRPr sz="18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5" name="Line 1033"/>
          <p:cNvSpPr/>
          <p:nvPr/>
        </p:nvSpPr>
        <p:spPr>
          <a:xfrm>
            <a:off x="0" y="1041400"/>
            <a:ext cx="13004800" cy="0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9" rIns="45719"/>
          <a:lstStyle/>
          <a:p>
            <a:pPr algn="l" defTabSz="914400">
              <a:defRPr sz="18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6" name="직선 연결선 11"/>
          <p:cNvSpPr/>
          <p:nvPr/>
        </p:nvSpPr>
        <p:spPr>
          <a:xfrm>
            <a:off x="-1" y="9036050"/>
            <a:ext cx="13004801" cy="0"/>
          </a:xfrm>
          <a:prstGeom prst="line">
            <a:avLst/>
          </a:prstGeom>
          <a:ln w="25400">
            <a:solidFill>
              <a:srgbClr val="4A7EBB"/>
            </a:solidFill>
          </a:ln>
        </p:spPr>
        <p:txBody>
          <a:bodyPr lIns="45719" rIns="45719"/>
          <a:lstStyle/>
          <a:p>
            <a:pPr algn="l" defTabSz="914400">
              <a:defRPr sz="1800" b="0"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58300"/>
            <a:ext cx="355601" cy="28768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spAutoFit/>
          </a:bodyPr>
          <a:lstStyle>
            <a:lvl1pPr>
              <a:defRPr sz="1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8" name="Picture 2" descr="Picture 2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0960100" y="9118600"/>
            <a:ext cx="2006600" cy="515209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/>
  <p:txStyles>
    <p:title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1pPr>
      <a:lvl2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2pPr>
      <a:lvl3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3pPr>
      <a:lvl4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4pPr>
      <a:lvl5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5pPr>
      <a:lvl6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titleStyle>
    <p:bodyStyle>
      <a:lvl1pPr marL="482600" marR="0" indent="-482600" algn="l" defTabSz="584200" latinLnBrk="0">
        <a:lnSpc>
          <a:spcPct val="120000"/>
        </a:lnSpc>
        <a:spcBef>
          <a:spcPts val="800"/>
        </a:spcBef>
        <a:spcAft>
          <a:spcPts val="0"/>
        </a:spcAft>
        <a:buClrTx/>
        <a:buSzPct val="100000"/>
        <a:buFontTx/>
        <a:buChar char="❑"/>
        <a:tabLst/>
        <a:defRPr sz="34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1pPr>
      <a:lvl2pPr marL="1017984" marR="0" indent="-573484" algn="l" defTabSz="584200" latinLnBrk="0">
        <a:lnSpc>
          <a:spcPct val="120000"/>
        </a:lnSpc>
        <a:spcBef>
          <a:spcPts val="800"/>
        </a:spcBef>
        <a:spcAft>
          <a:spcPts val="0"/>
        </a:spcAft>
        <a:buClrTx/>
        <a:buSzPct val="145000"/>
        <a:buFontTx/>
        <a:buChar char="-"/>
        <a:tabLst/>
        <a:defRPr sz="34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2pPr>
      <a:lvl3pPr marL="1397610" marR="0" indent="-508610" algn="l" defTabSz="584200" latinLnBrk="0">
        <a:lnSpc>
          <a:spcPct val="120000"/>
        </a:lnSpc>
        <a:spcBef>
          <a:spcPts val="800"/>
        </a:spcBef>
        <a:spcAft>
          <a:spcPts val="0"/>
        </a:spcAft>
        <a:buClrTx/>
        <a:buSzPct val="145000"/>
        <a:buFontTx/>
        <a:buChar char="•"/>
        <a:tabLst/>
        <a:defRPr sz="34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3pPr>
      <a:lvl4pPr marL="1976327" marR="0" indent="-642827" algn="l" defTabSz="584200" latinLnBrk="0">
        <a:lnSpc>
          <a:spcPct val="120000"/>
        </a:lnSpc>
        <a:spcBef>
          <a:spcPts val="800"/>
        </a:spcBef>
        <a:spcAft>
          <a:spcPts val="0"/>
        </a:spcAft>
        <a:buClrTx/>
        <a:buSzPct val="145000"/>
        <a:buFontTx/>
        <a:buChar char="-"/>
        <a:tabLst/>
        <a:defRPr sz="34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4pPr>
      <a:lvl5pPr marL="3134077" marR="0" indent="-911577" algn="l" defTabSz="584200" latinLnBrk="0">
        <a:lnSpc>
          <a:spcPct val="120000"/>
        </a:lnSpc>
        <a:spcBef>
          <a:spcPts val="800"/>
        </a:spcBef>
        <a:spcAft>
          <a:spcPts val="0"/>
        </a:spcAft>
        <a:buClrTx/>
        <a:buSzPct val="100000"/>
        <a:buFontTx/>
        <a:buChar char="➔"/>
        <a:tabLst/>
        <a:defRPr sz="34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5pPr>
      <a:lvl6pPr marL="2694781" marR="0" indent="-472281" algn="l" defTabSz="584200" latinLnBrk="0">
        <a:lnSpc>
          <a:spcPct val="120000"/>
        </a:lnSpc>
        <a:spcBef>
          <a:spcPts val="800"/>
        </a:spcBef>
        <a:spcAft>
          <a:spcPts val="0"/>
        </a:spcAft>
        <a:buClrTx/>
        <a:buSzPct val="145000"/>
        <a:buFontTx/>
        <a:buChar char="•"/>
        <a:tabLst/>
        <a:defRPr sz="34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3139281" marR="0" indent="-472281" algn="l" defTabSz="584200" latinLnBrk="0">
        <a:lnSpc>
          <a:spcPct val="120000"/>
        </a:lnSpc>
        <a:spcBef>
          <a:spcPts val="800"/>
        </a:spcBef>
        <a:spcAft>
          <a:spcPts val="0"/>
        </a:spcAft>
        <a:buClrTx/>
        <a:buSzPct val="145000"/>
        <a:buFontTx/>
        <a:buChar char="•"/>
        <a:tabLst/>
        <a:defRPr sz="34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3583781" marR="0" indent="-472281" algn="l" defTabSz="584200" latinLnBrk="0">
        <a:lnSpc>
          <a:spcPct val="120000"/>
        </a:lnSpc>
        <a:spcBef>
          <a:spcPts val="800"/>
        </a:spcBef>
        <a:spcAft>
          <a:spcPts val="0"/>
        </a:spcAft>
        <a:buClrTx/>
        <a:buSzPct val="145000"/>
        <a:buFontTx/>
        <a:buChar char="•"/>
        <a:tabLst/>
        <a:defRPr sz="34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4028281" marR="0" indent="-472281" algn="l" defTabSz="584200" latinLnBrk="0">
        <a:lnSpc>
          <a:spcPct val="120000"/>
        </a:lnSpc>
        <a:spcBef>
          <a:spcPts val="800"/>
        </a:spcBef>
        <a:spcAft>
          <a:spcPts val="0"/>
        </a:spcAft>
        <a:buClrTx/>
        <a:buSzPct val="145000"/>
        <a:buFontTx/>
        <a:buChar char="•"/>
        <a:tabLst/>
        <a:defRPr sz="3400" b="1" i="0" u="none" strike="noStrike" cap="none" spc="0" baseline="0"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annaBeSuperteur/2020/tree/master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onlinelibrary.wiley.com/doi/pdf/10.1002/widm.1340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Weekly Repor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Weekly Report</a:t>
            </a:r>
          </a:p>
        </p:txBody>
      </p:sp>
      <p:sp>
        <p:nvSpPr>
          <p:cNvPr id="97" name="2019.02.00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smtClean="0"/>
              <a:t>20</a:t>
            </a:r>
            <a:r>
              <a:rPr lang="en-US" dirty="0" smtClean="0"/>
              <a:t>20.09.25</a:t>
            </a:r>
            <a:endParaRPr dirty="0"/>
          </a:p>
          <a:p>
            <a:endParaRPr dirty="0"/>
          </a:p>
          <a:p>
            <a:r>
              <a:rPr lang="en-US" dirty="0" err="1" smtClean="0"/>
              <a:t>Hongsik</a:t>
            </a:r>
            <a:r>
              <a:rPr lang="en-US" dirty="0" smtClean="0"/>
              <a:t> Kim</a:t>
            </a:r>
            <a:endParaRPr dirty="0"/>
          </a:p>
          <a:p>
            <a:r>
              <a:rPr dirty="0"/>
              <a:t>Mobile &amp; Network Intelligence Laboratory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Paper: </a:t>
            </a:r>
            <a:r>
              <a:rPr lang="en-US" altLang="ko-KR" dirty="0" err="1"/>
              <a:t>Blockchain</a:t>
            </a:r>
            <a:r>
              <a:rPr lang="en-US" altLang="ko-KR" dirty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9"/>
            <a:ext cx="11352323" cy="252970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err="1" smtClean="0"/>
              <a:t>Blockchain</a:t>
            </a:r>
            <a:r>
              <a:rPr lang="en-US" dirty="0" smtClean="0"/>
              <a:t> Framework</a:t>
            </a: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solidFill>
                  <a:srgbClr val="0000FF"/>
                </a:solidFill>
              </a:rPr>
              <a:t>(Backend) </a:t>
            </a:r>
            <a:r>
              <a:rPr lang="en-US" dirty="0" smtClean="0"/>
              <a:t>AI Layer: </a:t>
            </a:r>
            <a:r>
              <a:rPr lang="ko-KR" altLang="ko-KR" b="0" dirty="0">
                <a:sym typeface="Helvetica"/>
              </a:rPr>
              <a:t>가장 중요한 부분으로</a:t>
            </a:r>
            <a:r>
              <a:rPr lang="en-US" altLang="ko-KR" b="0" dirty="0">
                <a:sym typeface="Helvetica"/>
              </a:rPr>
              <a:t>, </a:t>
            </a:r>
            <a:r>
              <a:rPr lang="ko-KR" altLang="ko-KR" b="0" dirty="0">
                <a:sym typeface="Helvetica"/>
              </a:rPr>
              <a:t>데이터 프로세싱 및 데이터 마이닝을 통해 </a:t>
            </a:r>
            <a:r>
              <a:rPr lang="ko-KR" altLang="ko-KR" dirty="0">
                <a:solidFill>
                  <a:srgbClr val="0000FF"/>
                </a:solidFill>
                <a:sym typeface="Helvetica"/>
              </a:rPr>
              <a:t>신뢰할 수 있고 협력적이면서 동의에 기반한 </a:t>
            </a:r>
            <a:r>
              <a:rPr lang="ko-KR" altLang="ko-KR" dirty="0" smtClean="0">
                <a:solidFill>
                  <a:srgbClr val="0000FF"/>
                </a:solidFill>
                <a:sym typeface="Helvetica"/>
              </a:rPr>
              <a:t>결정</a:t>
            </a:r>
            <a:r>
              <a:rPr lang="en-US" altLang="ko-KR" b="0" dirty="0">
                <a:sym typeface="Helvetica"/>
              </a:rPr>
              <a:t> </a:t>
            </a:r>
            <a:r>
              <a:rPr lang="ko-KR" altLang="en-US" b="0" dirty="0" smtClean="0">
                <a:sym typeface="Helvetica"/>
              </a:rPr>
              <a:t>실행</a:t>
            </a:r>
            <a:endParaRPr b="0" dirty="0" smtClean="0"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82987500"/>
                  </p:ext>
                </p:extLst>
              </p:nvPr>
            </p:nvGraphicFramePr>
            <p:xfrm>
              <a:off x="1454947" y="4089729"/>
              <a:ext cx="10570476" cy="20854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867671">
                      <a:extLst>
                        <a:ext uri="{9D8B030D-6E8A-4147-A177-3AD203B41FA5}">
                          <a16:colId xmlns:a16="http://schemas.microsoft.com/office/drawing/2014/main" val="4170422633"/>
                        </a:ext>
                      </a:extLst>
                    </a:gridCol>
                    <a:gridCol w="7702805">
                      <a:extLst>
                        <a:ext uri="{9D8B030D-6E8A-4147-A177-3AD203B41FA5}">
                          <a16:colId xmlns:a16="http://schemas.microsoft.com/office/drawing/2014/main" val="3373199033"/>
                        </a:ext>
                      </a:extLst>
                    </a:gridCol>
                  </a:tblGrid>
                  <a:tr h="10427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2400" dirty="0" smtClean="0"/>
                            <a:t>AI predictor</a:t>
                          </a:r>
                        </a:p>
                        <a:p>
                          <a:pPr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ko-KR" altLang="ko-KR" sz="2400" b="0" i="1" u="none" strike="noStrike" cap="none" spc="0" baseline="0" smtClean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u="none" strike="noStrike" cap="none" spc="0" baseline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altLang="ko-KR" sz="2400" b="0" i="1" u="none" strike="noStrike" cap="none" spc="0" baseline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  <m:t>𝐴</m:t>
                                    </m:r>
                                    <m:sSub>
                                      <m:sSubPr>
                                        <m:ctrlPr>
                                          <a:rPr lang="ko-KR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lang="en-US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sub>
                                </m:sSub>
                                <m:r>
                                  <a:rPr lang="en-US" altLang="ko-KR" sz="2400" b="0" i="1" u="none" strike="noStrike" cap="none" spc="0" baseline="0">
                                    <a:solidFill>
                                      <a:srgbClr val="0000FF"/>
                                    </a:solidFill>
                                    <a:effectLst/>
                                    <a:uFillTx/>
                                    <a:latin typeface="+mn-lt"/>
                                    <a:ea typeface="+mn-ea"/>
                                    <a:cs typeface="+mn-cs"/>
                                    <a:sym typeface="Helvetica Neue Light"/>
                                  </a:rPr>
                                  <m:t>, …, </m:t>
                                </m:r>
                                <m:sSub>
                                  <m:sSubPr>
                                    <m:ctrlPr>
                                      <a:rPr lang="ko-KR" altLang="ko-KR" sz="2400" b="0" i="1" u="none" strike="noStrike" cap="none" spc="0" baseline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u="none" strike="noStrike" cap="none" spc="0" baseline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altLang="ko-KR" sz="2400" b="0" i="1" u="none" strike="noStrike" cap="none" spc="0" baseline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  <m:t>𝐴</m:t>
                                    </m:r>
                                    <m:sSub>
                                      <m:sSubPr>
                                        <m:ctrlPr>
                                          <a:rPr lang="ko-KR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lang="en-US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lang="ko-KR" altLang="en-US" sz="2400" dirty="0"/>
                        </a:p>
                      </a:txBody>
                      <a:tcPr anchor="ctr"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ko-KR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데이터를 전통적인 </a:t>
                          </a:r>
                          <a:r>
                            <a:rPr lang="en-US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Black-box </a:t>
                          </a:r>
                          <a:r>
                            <a:rPr lang="ko-KR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모델</a:t>
                          </a:r>
                          <a:r>
                            <a:rPr lang="ko-KR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을 통해 처리하고 예측 생성</a:t>
                          </a:r>
                          <a:endParaRPr lang="ko-KR" altLang="en-US" sz="2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81532575"/>
                      </a:ext>
                    </a:extLst>
                  </a:tr>
                  <a:tr h="1042720"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2400" dirty="0" smtClean="0"/>
                            <a:t>XAI predictor</a:t>
                          </a:r>
                        </a:p>
                        <a:p>
                          <a:pPr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ko-KR" altLang="ko-KR" sz="2400" b="0" i="1" u="none" strike="noStrike" cap="none" spc="0" baseline="0" smtClean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u="none" strike="noStrike" cap="none" spc="0" baseline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altLang="ko-KR" sz="2400" b="0" i="1" u="none" strike="noStrike" cap="none" spc="0" baseline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  <m:t>𝑋𝐴</m:t>
                                    </m:r>
                                    <m:sSub>
                                      <m:sSubPr>
                                        <m:ctrlPr>
                                          <a:rPr lang="ko-KR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lang="en-US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sub>
                                </m:sSub>
                                <m:r>
                                  <a:rPr lang="en-US" altLang="ko-KR" sz="2400" b="0" i="1" u="none" strike="noStrike" cap="none" spc="0" baseline="0">
                                    <a:solidFill>
                                      <a:srgbClr val="0000FF"/>
                                    </a:solidFill>
                                    <a:effectLst/>
                                    <a:uFillTx/>
                                    <a:latin typeface="+mn-lt"/>
                                    <a:ea typeface="+mn-ea"/>
                                    <a:cs typeface="+mn-cs"/>
                                    <a:sym typeface="Helvetica Neue Light"/>
                                  </a:rPr>
                                  <m:t>, …, </m:t>
                                </m:r>
                                <m:sSub>
                                  <m:sSubPr>
                                    <m:ctrlPr>
                                      <a:rPr lang="ko-KR" altLang="ko-KR" sz="2400" b="0" i="1" u="none" strike="noStrike" cap="none" spc="0" baseline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u="none" strike="noStrike" cap="none" spc="0" baseline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altLang="ko-KR" sz="2400" b="0" i="1" u="none" strike="noStrike" cap="none" spc="0" baseline="0">
                                        <a:solidFill>
                                          <a:srgbClr val="0000FF"/>
                                        </a:solidFill>
                                        <a:effectLst/>
                                        <a:uFillTx/>
                                        <a:latin typeface="+mn-lt"/>
                                        <a:ea typeface="+mn-ea"/>
                                        <a:cs typeface="+mn-cs"/>
                                        <a:sym typeface="Helvetica Neue Light"/>
                                      </a:rPr>
                                      <m:t>𝑋𝐴</m:t>
                                    </m:r>
                                    <m:sSub>
                                      <m:sSubPr>
                                        <m:ctrlPr>
                                          <a:rPr lang="ko-KR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lang="en-US" altLang="ko-KR" sz="2400" b="0" i="1" u="none" strike="noStrike" cap="none" spc="0" baseline="0">
                                            <a:solidFill>
                                              <a:srgbClr val="0000FF"/>
                                            </a:solidFill>
                                            <a:effectLst/>
                                            <a:uFillTx/>
                                            <a:latin typeface="+mn-lt"/>
                                            <a:ea typeface="+mn-ea"/>
                                            <a:cs typeface="+mn-cs"/>
                                            <a:sym typeface="Helvetica Neue Light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</m:sub>
                                </m:sSub>
                              </m:oMath>
                            </m:oMathPara>
                          </a14:m>
                          <a:endParaRPr lang="ko-KR" altLang="en-US" sz="2400" dirty="0"/>
                        </a:p>
                      </a:txBody>
                      <a:tcPr anchor="ctr"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AI predictor</a:t>
                          </a:r>
                          <a:r>
                            <a:rPr lang="ko-KR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와 데이터 처리 과정이 다르며</a:t>
                          </a:r>
                          <a:r>
                            <a:rPr lang="en-US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, </a:t>
                          </a:r>
                          <a:r>
                            <a:rPr lang="en-US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decision outcome</a:t>
                          </a:r>
                          <a:r>
                            <a:rPr lang="ko-KR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에 </a:t>
                          </a:r>
                          <a:r>
                            <a:rPr lang="en-US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summary information</a:t>
                          </a:r>
                          <a:r>
                            <a:rPr lang="ko-KR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을 추가</a:t>
                          </a:r>
                          <a:r>
                            <a:rPr lang="ko-KR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로 제공</a:t>
                          </a:r>
                          <a:endParaRPr lang="ko-KR" altLang="en-US" sz="2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5094260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82987500"/>
                  </p:ext>
                </p:extLst>
              </p:nvPr>
            </p:nvGraphicFramePr>
            <p:xfrm>
              <a:off x="1454947" y="4089729"/>
              <a:ext cx="10570476" cy="20854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867671">
                      <a:extLst>
                        <a:ext uri="{9D8B030D-6E8A-4147-A177-3AD203B41FA5}">
                          <a16:colId xmlns:a16="http://schemas.microsoft.com/office/drawing/2014/main" val="4170422633"/>
                        </a:ext>
                      </a:extLst>
                    </a:gridCol>
                    <a:gridCol w="7702805">
                      <a:extLst>
                        <a:ext uri="{9D8B030D-6E8A-4147-A177-3AD203B41FA5}">
                          <a16:colId xmlns:a16="http://schemas.microsoft.com/office/drawing/2014/main" val="3373199033"/>
                        </a:ext>
                      </a:extLst>
                    </a:gridCol>
                  </a:tblGrid>
                  <a:tr h="1042720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12" t="-581" r="-268790" b="-1023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ko-KR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데이터를 전통적인 </a:t>
                          </a:r>
                          <a:r>
                            <a:rPr lang="en-US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Black-box </a:t>
                          </a:r>
                          <a:r>
                            <a:rPr lang="ko-KR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모델</a:t>
                          </a:r>
                          <a:r>
                            <a:rPr lang="ko-KR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을 통해 처리하고 예측 생성</a:t>
                          </a:r>
                          <a:endParaRPr lang="ko-KR" altLang="en-US" sz="2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81532575"/>
                      </a:ext>
                    </a:extLst>
                  </a:tr>
                  <a:tr h="1042720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12" t="-101170" r="-268790" b="-29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latinLnBrk="1"/>
                          <a:r>
                            <a:rPr lang="en-US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AI predictor</a:t>
                          </a:r>
                          <a:r>
                            <a:rPr lang="ko-KR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와 데이터 처리 과정이 다르며</a:t>
                          </a:r>
                          <a:r>
                            <a:rPr lang="en-US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, </a:t>
                          </a:r>
                          <a:r>
                            <a:rPr lang="en-US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decision outcome</a:t>
                          </a:r>
                          <a:r>
                            <a:rPr lang="ko-KR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에 </a:t>
                          </a:r>
                          <a:r>
                            <a:rPr lang="en-US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summary information</a:t>
                          </a:r>
                          <a:r>
                            <a:rPr lang="ko-KR" altLang="ko-KR" sz="2400" b="1" i="0" u="none" strike="noStrike" cap="none" spc="0" baseline="0" dirty="0" smtClean="0">
                              <a:solidFill>
                                <a:srgbClr val="0000FF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을 추가</a:t>
                          </a:r>
                          <a:r>
                            <a:rPr lang="ko-KR" altLang="ko-KR" sz="2400" b="0" i="0" u="none" strike="noStrike" cap="none" spc="0" baseline="0" dirty="0" smtClean="0">
                              <a:solidFill>
                                <a:schemeClr val="tx1"/>
                              </a:solidFill>
                              <a:effectLst/>
                              <a:uFillTx/>
                              <a:latin typeface="+mn-lt"/>
                              <a:ea typeface="+mn-ea"/>
                              <a:cs typeface="+mn-cs"/>
                              <a:sym typeface="Helvetica Neue Light"/>
                            </a:rPr>
                            <a:t>로 제공</a:t>
                          </a:r>
                          <a:endParaRPr lang="ko-KR" altLang="en-US" sz="2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50942600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343" y="6380460"/>
            <a:ext cx="7211081" cy="250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4328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Paper: </a:t>
            </a:r>
            <a:r>
              <a:rPr lang="en-US" altLang="ko-KR" dirty="0" err="1"/>
              <a:t>Blockchain</a:t>
            </a:r>
            <a:r>
              <a:rPr lang="en-US" altLang="ko-KR" dirty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9"/>
            <a:ext cx="11352323" cy="143717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err="1" smtClean="0"/>
              <a:t>Blockchain</a:t>
            </a:r>
            <a:r>
              <a:rPr lang="en-US" dirty="0" smtClean="0"/>
              <a:t> Framework</a:t>
            </a: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solidFill>
                  <a:srgbClr val="0000FF"/>
                </a:solidFill>
              </a:rPr>
              <a:t>(Backend) </a:t>
            </a:r>
            <a:r>
              <a:rPr lang="en-US" dirty="0" smtClean="0"/>
              <a:t>Support Services</a:t>
            </a:r>
            <a:endParaRPr b="0" dirty="0" smtClean="0"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228323"/>
              </p:ext>
            </p:extLst>
          </p:nvPr>
        </p:nvGraphicFramePr>
        <p:xfrm>
          <a:off x="1264942" y="3234706"/>
          <a:ext cx="10570476" cy="24654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7671">
                  <a:extLst>
                    <a:ext uri="{9D8B030D-6E8A-4147-A177-3AD203B41FA5}">
                      <a16:colId xmlns:a16="http://schemas.microsoft.com/office/drawing/2014/main" val="4170422633"/>
                    </a:ext>
                  </a:extLst>
                </a:gridCol>
                <a:gridCol w="7702805">
                  <a:extLst>
                    <a:ext uri="{9D8B030D-6E8A-4147-A177-3AD203B41FA5}">
                      <a16:colId xmlns:a16="http://schemas.microsoft.com/office/drawing/2014/main" val="3373199033"/>
                    </a:ext>
                  </a:extLst>
                </a:gridCol>
              </a:tblGrid>
              <a:tr h="1232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Registration service</a:t>
                      </a:r>
                      <a:endParaRPr lang="ko-KR" altLang="en-US" sz="2400" i="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vl="0" latinLnBrk="1"/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시스템 환경에 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참여자를 등록하고 관리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할 수 있게 한다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. 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(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사용자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, AI 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및 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XAI 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예측 서비스 제공자 등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)</a:t>
                      </a:r>
                      <a:endParaRPr lang="ko-KR" altLang="ko-KR" sz="2400" b="0" i="0" u="none" strike="noStrike" cap="none" spc="0" baseline="0" dirty="0">
                        <a:solidFill>
                          <a:srgbClr val="0000FF"/>
                        </a:solidFill>
                        <a:effectLst/>
                        <a:uFillTx/>
                        <a:latin typeface="+mn-lt"/>
                        <a:ea typeface="+mn-ea"/>
                        <a:cs typeface="+mn-cs"/>
                        <a:sym typeface="Helvetica Neue Ligh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1532575"/>
                  </a:ext>
                </a:extLst>
              </a:tr>
              <a:tr h="12327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Reputation service</a:t>
                      </a:r>
                      <a:endParaRPr lang="ko-KR" altLang="en-US" sz="2400" i="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AI 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및 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XAI predictor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의 </a:t>
                      </a:r>
                      <a:r>
                        <a:rPr lang="en-US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reputation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을 관리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하며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, 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대다수의 결정과 다르게 결정한 </a:t>
                      </a:r>
                      <a:r>
                        <a:rPr lang="en-US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predictor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는 페널티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를 받는다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.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0942600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850" y="5930405"/>
            <a:ext cx="7172325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6116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Paper: </a:t>
            </a:r>
            <a:r>
              <a:rPr lang="en-US" altLang="ko-KR" dirty="0" err="1"/>
              <a:t>Blockchain</a:t>
            </a:r>
            <a:r>
              <a:rPr lang="en-US" altLang="ko-KR" dirty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9"/>
            <a:ext cx="11352323" cy="285034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err="1" smtClean="0"/>
              <a:t>Blockchain</a:t>
            </a:r>
            <a:r>
              <a:rPr lang="en-US" dirty="0" smtClean="0"/>
              <a:t> Framework</a:t>
            </a: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>
                <a:solidFill>
                  <a:srgbClr val="0000FF"/>
                </a:solidFill>
              </a:rPr>
              <a:t>(Backend) </a:t>
            </a:r>
            <a:r>
              <a:rPr lang="en-US" dirty="0" err="1" smtClean="0"/>
              <a:t>Blockchain</a:t>
            </a:r>
            <a:r>
              <a:rPr lang="en-US" dirty="0" smtClean="0"/>
              <a:t> Platform</a:t>
            </a:r>
          </a:p>
          <a:p>
            <a:pPr lvl="2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ko-KR" altLang="ko-KR" dirty="0">
                <a:sym typeface="Helvetica"/>
              </a:rPr>
              <a:t>서로 다른</a:t>
            </a:r>
            <a:r>
              <a:rPr lang="en-US" altLang="ko-KR" dirty="0">
                <a:sym typeface="Helvetica"/>
              </a:rPr>
              <a:t> SC</a:t>
            </a:r>
            <a:r>
              <a:rPr lang="ko-KR" altLang="ko-KR" dirty="0">
                <a:sym typeface="Helvetica"/>
              </a:rPr>
              <a:t>들을 동작시키기 위한 </a:t>
            </a:r>
            <a:r>
              <a:rPr lang="ko-KR" altLang="ko-KR" b="1" dirty="0">
                <a:solidFill>
                  <a:srgbClr val="0000FF"/>
                </a:solidFill>
                <a:sym typeface="Helvetica"/>
              </a:rPr>
              <a:t>블록체인 네트워크</a:t>
            </a:r>
            <a:r>
              <a:rPr lang="en-US" altLang="ko-KR" dirty="0">
                <a:sym typeface="Helvetica"/>
              </a:rPr>
              <a:t>, AI</a:t>
            </a:r>
            <a:r>
              <a:rPr lang="ko-KR" altLang="ko-KR" dirty="0">
                <a:sym typeface="Helvetica"/>
              </a:rPr>
              <a:t>와 </a:t>
            </a:r>
            <a:r>
              <a:rPr lang="en-US" altLang="ko-KR" dirty="0">
                <a:sym typeface="Helvetica"/>
              </a:rPr>
              <a:t>XAI predictor</a:t>
            </a:r>
            <a:r>
              <a:rPr lang="ko-KR" altLang="ko-KR" dirty="0">
                <a:sym typeface="Helvetica"/>
              </a:rPr>
              <a:t>들에 의해 보고된 결과 및 메타데이터를 저장하는 </a:t>
            </a:r>
            <a:r>
              <a:rPr lang="ko-KR" altLang="ko-KR" b="1" dirty="0">
                <a:solidFill>
                  <a:srgbClr val="0000FF"/>
                </a:solidFill>
                <a:sym typeface="Helvetica"/>
              </a:rPr>
              <a:t>분산 </a:t>
            </a:r>
            <a:r>
              <a:rPr lang="ko-KR" altLang="ko-KR" b="1" dirty="0" smtClean="0">
                <a:solidFill>
                  <a:srgbClr val="0000FF"/>
                </a:solidFill>
                <a:sym typeface="Helvetica"/>
              </a:rPr>
              <a:t>저장소</a:t>
            </a:r>
            <a:r>
              <a:rPr lang="ko-KR" altLang="ko-KR" dirty="0" smtClean="0">
                <a:sym typeface="Helvetica"/>
              </a:rPr>
              <a:t> </a:t>
            </a:r>
            <a:r>
              <a:rPr lang="ko-KR" altLang="ko-KR" dirty="0">
                <a:sym typeface="Helvetica"/>
              </a:rPr>
              <a:t>포함</a:t>
            </a:r>
            <a:endParaRPr b="0" dirty="0" smtClean="0"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295" y="4785756"/>
            <a:ext cx="12410492" cy="260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34178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Paper: </a:t>
            </a:r>
            <a:r>
              <a:rPr lang="en-US" altLang="ko-KR" dirty="0" err="1"/>
              <a:t>Blockchain</a:t>
            </a:r>
            <a:r>
              <a:rPr lang="en-US" altLang="ko-KR" dirty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9"/>
            <a:ext cx="11352323" cy="285034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/>
              <a:t>Basic Workflow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980" y="2232560"/>
            <a:ext cx="6847106" cy="675219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81183" y="6465226"/>
            <a:ext cx="354424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 smtClean="0">
                <a:solidFill>
                  <a:srgbClr val="FF0000"/>
                </a:solidFill>
              </a:rPr>
              <a:t>AI/XAI</a:t>
            </a:r>
            <a:r>
              <a:rPr lang="ko-KR" altLang="en-US" dirty="0" smtClean="0">
                <a:solidFill>
                  <a:srgbClr val="FF0000"/>
                </a:solidFill>
              </a:rPr>
              <a:t>의 판단 결과 전송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6" name="Straight Arrow Connector 5"/>
          <p:cNvCxnSpPr>
            <a:endCxn id="4" idx="1"/>
          </p:cNvCxnSpPr>
          <p:nvPr/>
        </p:nvCxnSpPr>
        <p:spPr>
          <a:xfrm flipV="1">
            <a:off x="6198919" y="6701188"/>
            <a:ext cx="2282264" cy="602137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TextBox 9"/>
          <p:cNvSpPr txBox="1"/>
          <p:nvPr/>
        </p:nvSpPr>
        <p:spPr>
          <a:xfrm>
            <a:off x="7896891" y="4662274"/>
            <a:ext cx="3335850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dirty="0" smtClean="0">
                <a:solidFill>
                  <a:srgbClr val="FF0000"/>
                </a:solidFill>
              </a:rPr>
              <a:t>판단 결과 </a:t>
            </a:r>
            <a:r>
              <a:rPr lang="en-US" altLang="ko-KR" dirty="0" smtClean="0">
                <a:solidFill>
                  <a:srgbClr val="FF0000"/>
                </a:solidFill>
              </a:rPr>
              <a:t>aggregation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sym typeface="Helvetica Neue"/>
              </a:rPr>
              <a:t>Reputation</a:t>
            </a:r>
            <a:r>
              <a:rPr kumimoji="0" lang="en-US" altLang="ko-KR" sz="2400" b="1" i="0" u="none" strike="noStrike" cap="none" spc="0" normalizeH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sym typeface="Helvetica Neue"/>
              </a:rPr>
              <a:t> penalty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11" name="Straight Arrow Connector 10"/>
          <p:cNvCxnSpPr>
            <a:endCxn id="10" idx="1"/>
          </p:cNvCxnSpPr>
          <p:nvPr/>
        </p:nvCxnSpPr>
        <p:spPr>
          <a:xfrm flipV="1">
            <a:off x="6911439" y="5082902"/>
            <a:ext cx="985452" cy="665282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Arrow Connector 14"/>
          <p:cNvCxnSpPr/>
          <p:nvPr/>
        </p:nvCxnSpPr>
        <p:spPr>
          <a:xfrm flipV="1">
            <a:off x="3501242" y="3538847"/>
            <a:ext cx="987631" cy="230620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TextBox 16"/>
          <p:cNvSpPr txBox="1"/>
          <p:nvPr/>
        </p:nvSpPr>
        <p:spPr>
          <a:xfrm>
            <a:off x="4470947" y="3233233"/>
            <a:ext cx="3331041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 smtClean="0">
                <a:solidFill>
                  <a:srgbClr val="FF0000"/>
                </a:solidFill>
              </a:rPr>
              <a:t>Reputatio</a:t>
            </a:r>
            <a:r>
              <a:rPr lang="en-US" altLang="ko-KR" dirty="0" smtClean="0">
                <a:solidFill>
                  <a:srgbClr val="FF0000"/>
                </a:solidFill>
              </a:rPr>
              <a:t>n score </a:t>
            </a:r>
            <a:r>
              <a:rPr lang="ko-KR" altLang="en-US" dirty="0" smtClean="0">
                <a:solidFill>
                  <a:srgbClr val="FF0000"/>
                </a:solidFill>
              </a:rPr>
              <a:t>갱신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3015842" y="8600745"/>
            <a:ext cx="5465341" cy="20741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TextBox 20"/>
          <p:cNvSpPr txBox="1"/>
          <p:nvPr/>
        </p:nvSpPr>
        <p:spPr>
          <a:xfrm>
            <a:off x="8546988" y="8385524"/>
            <a:ext cx="71814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dirty="0" smtClean="0">
                <a:solidFill>
                  <a:srgbClr val="FF0000"/>
                </a:solidFill>
              </a:rPr>
              <a:t>예측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1805049" y="6624554"/>
            <a:ext cx="1124098" cy="76634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TextBox 23"/>
          <p:cNvSpPr txBox="1"/>
          <p:nvPr/>
        </p:nvSpPr>
        <p:spPr>
          <a:xfrm>
            <a:off x="44028" y="6530332"/>
            <a:ext cx="1787349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mtClean="0">
                <a:solidFill>
                  <a:srgbClr val="FF0000"/>
                </a:solidFill>
              </a:rPr>
              <a:t>AI/XAI</a:t>
            </a:r>
            <a:r>
              <a:rPr lang="ko-KR" altLang="en-US" dirty="0" smtClean="0">
                <a:solidFill>
                  <a:srgbClr val="FF0000"/>
                </a:solidFill>
              </a:rPr>
              <a:t> 등록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Neue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5462649" y="7575489"/>
            <a:ext cx="2897580" cy="509507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8" name="TextBox 27"/>
          <p:cNvSpPr txBox="1"/>
          <p:nvPr/>
        </p:nvSpPr>
        <p:spPr>
          <a:xfrm>
            <a:off x="8360229" y="7339527"/>
            <a:ext cx="216726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dirty="0" smtClean="0">
                <a:solidFill>
                  <a:srgbClr val="FF0000"/>
                </a:solidFill>
              </a:rPr>
              <a:t>예측 결과 저장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9250541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Paper: </a:t>
            </a:r>
            <a:r>
              <a:rPr lang="en-US" altLang="ko-KR" dirty="0" err="1"/>
              <a:t>Blockchain</a:t>
            </a:r>
            <a:r>
              <a:rPr lang="en-US" altLang="ko-KR" dirty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9"/>
            <a:ext cx="11352323" cy="147280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/>
              <a:t>Basic Workflow</a:t>
            </a:r>
          </a:p>
          <a:p>
            <a:pPr lvl="1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/>
              <a:t>Decision Making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AI/XAI predictor</a:t>
            </a:r>
            <a:r>
              <a:rPr lang="ko-KR" altLang="en-US" dirty="0" smtClean="0"/>
              <a:t>의 구분</a:t>
            </a:r>
            <a:endParaRPr lang="en-US" dirty="0" smtClean="0"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957643"/>
              </p:ext>
            </p:extLst>
          </p:nvPr>
        </p:nvGraphicFramePr>
        <p:xfrm>
          <a:off x="1205562" y="3121460"/>
          <a:ext cx="10819860" cy="26974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80838">
                  <a:extLst>
                    <a:ext uri="{9D8B030D-6E8A-4147-A177-3AD203B41FA5}">
                      <a16:colId xmlns:a16="http://schemas.microsoft.com/office/drawing/2014/main" val="770135836"/>
                    </a:ext>
                  </a:extLst>
                </a:gridCol>
                <a:gridCol w="6539022">
                  <a:extLst>
                    <a:ext uri="{9D8B030D-6E8A-4147-A177-3AD203B41FA5}">
                      <a16:colId xmlns:a16="http://schemas.microsoft.com/office/drawing/2014/main" val="1008045421"/>
                    </a:ext>
                  </a:extLst>
                </a:gridCol>
              </a:tblGrid>
              <a:tr h="13487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Deterministic predictor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입력 및 학습 데이터에 의해 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결정적인 결론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(True/False 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등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)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을 도출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2524994"/>
                  </a:ext>
                </a:extLst>
              </a:tr>
              <a:tr h="13487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Nondeterministic predictor</a:t>
                      </a:r>
                      <a:endParaRPr lang="ko-KR" altLang="en-US" sz="2400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비결정적인 결론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을 도출하며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, 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현존하는 대부분의 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AI/XAI predictor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가 이에 해당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26058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98078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Paper: </a:t>
            </a:r>
            <a:r>
              <a:rPr lang="en-US" altLang="ko-KR" dirty="0" err="1"/>
              <a:t>Blockchain</a:t>
            </a:r>
            <a:r>
              <a:rPr lang="en-US" altLang="ko-KR" dirty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9"/>
            <a:ext cx="11352323" cy="80778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/>
              <a:t>Real-World Use Cases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6607411"/>
              </p:ext>
            </p:extLst>
          </p:nvPr>
        </p:nvGraphicFramePr>
        <p:xfrm>
          <a:off x="795647" y="2456442"/>
          <a:ext cx="11229775" cy="491833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172386">
                  <a:extLst>
                    <a:ext uri="{9D8B030D-6E8A-4147-A177-3AD203B41FA5}">
                      <a16:colId xmlns:a16="http://schemas.microsoft.com/office/drawing/2014/main" val="3380149848"/>
                    </a:ext>
                  </a:extLst>
                </a:gridCol>
                <a:gridCol w="8057389">
                  <a:extLst>
                    <a:ext uri="{9D8B030D-6E8A-4147-A177-3AD203B41FA5}">
                      <a16:colId xmlns:a16="http://schemas.microsoft.com/office/drawing/2014/main" val="750084359"/>
                    </a:ext>
                  </a:extLst>
                </a:gridCol>
              </a:tblGrid>
              <a:tr h="9694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Medical image diagnosis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Deep </a:t>
                      </a:r>
                      <a:r>
                        <a:rPr lang="en-US" sz="2400" b="1" u="none" kern="100" dirty="0" err="1">
                          <a:solidFill>
                            <a:srgbClr val="0000FF"/>
                          </a:solidFill>
                          <a:effectLst/>
                        </a:rPr>
                        <a:t>medicial</a:t>
                      </a:r>
                      <a:r>
                        <a:rPr lang="en-US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 image analytic </a:t>
                      </a:r>
                      <a:r>
                        <a:rPr lang="ko-KR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기술</a:t>
                      </a:r>
                      <a:r>
                        <a:rPr lang="ko-KR" sz="2400" kern="100" dirty="0">
                          <a:effectLst/>
                        </a:rPr>
                        <a:t>을 분산된 </a:t>
                      </a:r>
                      <a:r>
                        <a:rPr lang="en-US" sz="2400" kern="100" dirty="0">
                          <a:effectLst/>
                        </a:rPr>
                        <a:t>disease diagnose system</a:t>
                      </a:r>
                      <a:r>
                        <a:rPr lang="ko-KR" sz="2400" kern="100" dirty="0">
                          <a:effectLst/>
                        </a:rPr>
                        <a:t>을 이용하여 발전시킬 수 </a:t>
                      </a:r>
                      <a:r>
                        <a:rPr lang="ko-KR" sz="2400" kern="100" dirty="0" smtClean="0">
                          <a:effectLst/>
                        </a:rPr>
                        <a:t>있</a:t>
                      </a:r>
                      <a:r>
                        <a:rPr lang="ko-KR" altLang="en-US" sz="2400" kern="100" dirty="0" smtClean="0">
                          <a:effectLst/>
                        </a:rPr>
                        <a:t>음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08042432"/>
                  </a:ext>
                </a:extLst>
              </a:tr>
              <a:tr h="9694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Customer profiling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Social network </a:t>
                      </a:r>
                      <a:r>
                        <a:rPr lang="ko-KR" sz="2400" kern="100" dirty="0">
                          <a:effectLst/>
                        </a:rPr>
                        <a:t>및 인터넷 포털 사이트 상의 </a:t>
                      </a:r>
                      <a:r>
                        <a:rPr lang="ko-KR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거대한 고객 데이터를 분석</a:t>
                      </a:r>
                      <a:r>
                        <a:rPr lang="ko-KR" sz="2400" kern="100" dirty="0">
                          <a:effectLst/>
                        </a:rPr>
                        <a:t>하는 데 도움이 </a:t>
                      </a:r>
                      <a:r>
                        <a:rPr lang="ko-KR" altLang="en-US" sz="2400" kern="100" dirty="0" smtClean="0">
                          <a:effectLst/>
                        </a:rPr>
                        <a:t>됨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49094728"/>
                  </a:ext>
                </a:extLst>
              </a:tr>
              <a:tr h="147603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Tax auditing and fraud detection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2400" kern="100" dirty="0">
                          <a:effectLst/>
                        </a:rPr>
                        <a:t>정부는 시민의 은행 트랜잭션</a:t>
                      </a:r>
                      <a:r>
                        <a:rPr lang="en-US" sz="2400" kern="100" dirty="0">
                          <a:effectLst/>
                        </a:rPr>
                        <a:t>, </a:t>
                      </a:r>
                      <a:r>
                        <a:rPr lang="ko-KR" sz="2400" kern="100" dirty="0">
                          <a:effectLst/>
                        </a:rPr>
                        <a:t>수입원</a:t>
                      </a:r>
                      <a:r>
                        <a:rPr lang="en-US" sz="2400" kern="100" dirty="0">
                          <a:effectLst/>
                        </a:rPr>
                        <a:t>, </a:t>
                      </a:r>
                      <a:r>
                        <a:rPr lang="ko-KR" sz="2400" kern="100" dirty="0">
                          <a:effectLst/>
                        </a:rPr>
                        <a:t>세금 납부 등에 대한 빅 데이터를 분석할 수 있으므로 </a:t>
                      </a:r>
                      <a:r>
                        <a:rPr lang="ko-KR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세금 납부 회피 및 관련 사기 행위를 탐지</a:t>
                      </a:r>
                      <a:r>
                        <a:rPr lang="ko-KR" sz="2400" kern="100" dirty="0">
                          <a:effectLst/>
                        </a:rPr>
                        <a:t>할 수 </a:t>
                      </a:r>
                      <a:r>
                        <a:rPr lang="ko-KR" sz="2400" kern="100" dirty="0" smtClean="0">
                          <a:effectLst/>
                        </a:rPr>
                        <a:t>있</a:t>
                      </a:r>
                      <a:r>
                        <a:rPr lang="ko-KR" altLang="en-US" sz="2400" kern="100" dirty="0" smtClean="0">
                          <a:effectLst/>
                        </a:rPr>
                        <a:t>음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97619539"/>
                  </a:ext>
                </a:extLst>
              </a:tr>
              <a:tr h="9694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Voting and election predictions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허위 투표 또는 선거운동에서의 불법적이거나 돈을 이용한 프로모션 행위</a:t>
                      </a:r>
                      <a:r>
                        <a:rPr lang="ko-KR" sz="2400" kern="100" dirty="0">
                          <a:effectLst/>
                        </a:rPr>
                        <a:t>를 탐지하고 설명할 수 </a:t>
                      </a:r>
                      <a:r>
                        <a:rPr lang="ko-KR" sz="2400" kern="100" dirty="0" smtClean="0">
                          <a:effectLst/>
                        </a:rPr>
                        <a:t>있</a:t>
                      </a:r>
                      <a:r>
                        <a:rPr lang="ko-KR" altLang="en-US" sz="2400" kern="100" dirty="0" smtClean="0">
                          <a:effectLst/>
                        </a:rPr>
                        <a:t>음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69934454"/>
                  </a:ext>
                </a:extLst>
              </a:tr>
              <a:tr h="198264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Use cases for real-time AI applications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2400" kern="100" dirty="0">
                          <a:effectLst/>
                        </a:rPr>
                        <a:t>신뢰할 수 있고 설명 가능한 실시간적인 예측 및 결정을 위하여</a:t>
                      </a:r>
                      <a:r>
                        <a:rPr lang="en-US" sz="2400" kern="100" dirty="0">
                          <a:effectLst/>
                        </a:rPr>
                        <a:t>, </a:t>
                      </a:r>
                      <a:r>
                        <a:rPr lang="ko-KR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자율주행 자동차에 적용하여 사고가 발생하기 전에 자동차의 결정에 대해 분석하고 설명</a:t>
                      </a:r>
                      <a:r>
                        <a:rPr lang="ko-KR" sz="2400" kern="100" dirty="0">
                          <a:effectLst/>
                        </a:rPr>
                        <a:t>할 수 있는 등으로 활용할 수 </a:t>
                      </a:r>
                      <a:r>
                        <a:rPr lang="ko-KR" sz="2400" kern="100" dirty="0" smtClean="0">
                          <a:effectLst/>
                        </a:rPr>
                        <a:t>있</a:t>
                      </a:r>
                      <a:r>
                        <a:rPr lang="ko-KR" altLang="en-US" sz="2400" kern="100" dirty="0" smtClean="0">
                          <a:effectLst/>
                        </a:rPr>
                        <a:t>음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097157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0746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o d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 smtClean="0"/>
              <a:t>Github</a:t>
            </a:r>
            <a:endParaRPr dirty="0"/>
          </a:p>
        </p:txBody>
      </p:sp>
      <p:sp>
        <p:nvSpPr>
          <p:cNvPr id="108" name="Future Plan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>
                <a:hlinkClick r:id="rId2"/>
              </a:rPr>
              <a:t>https://github.com/WannaBeSuperteur/2020/tree/master</a:t>
            </a:r>
            <a:r>
              <a:rPr lang="en-US" altLang="ko-KR" dirty="0" smtClean="0">
                <a:hlinkClick r:id="rId2"/>
              </a:rPr>
              <a:t>/</a:t>
            </a:r>
            <a:endParaRPr lang="en-US" altLang="ko-KR" dirty="0" smtClean="0"/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91760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AI</a:t>
            </a:r>
            <a:br>
              <a:rPr lang="en-US" altLang="ko-KR" dirty="0" smtClean="0"/>
            </a:br>
            <a:r>
              <a:rPr lang="en-US" altLang="ko-KR" dirty="0" err="1" smtClean="0"/>
              <a:t>Explanable</a:t>
            </a:r>
            <a:r>
              <a:rPr lang="en-US" altLang="ko-KR" dirty="0" smtClean="0"/>
              <a:t> AI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latinLnBrk="1"/>
            <a:r>
              <a:rPr lang="ko-KR" altLang="en-US" dirty="0" smtClean="0"/>
              <a:t>논문</a:t>
            </a:r>
            <a:r>
              <a:rPr lang="en-US" altLang="ko-KR" dirty="0" smtClean="0"/>
              <a:t>: </a:t>
            </a:r>
            <a:r>
              <a:rPr lang="en-US" altLang="ko-KR" b="1" dirty="0" err="1"/>
              <a:t>Blockchain</a:t>
            </a:r>
            <a:r>
              <a:rPr lang="en-US" altLang="ko-KR" b="1" dirty="0"/>
              <a:t> for explainable and trustworthy artificial </a:t>
            </a:r>
            <a:r>
              <a:rPr lang="en-US" altLang="ko-KR" b="1" dirty="0" smtClean="0"/>
              <a:t>intelligence</a:t>
            </a:r>
            <a:endParaRPr lang="ko-KR" altLang="ko-KR" dirty="0"/>
          </a:p>
        </p:txBody>
      </p:sp>
    </p:spTree>
    <p:extLst>
      <p:ext uri="{BB962C8B-B14F-4D97-AF65-F5344CB8AC3E}">
        <p14:creationId xmlns:p14="http://schemas.microsoft.com/office/powerpoint/2010/main" val="277883915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Current Status</a:t>
            </a:r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8"/>
            <a:ext cx="11352323" cy="6853708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주간</a:t>
            </a:r>
            <a:r>
              <a:rPr dirty="0"/>
              <a:t> </a:t>
            </a:r>
            <a:r>
              <a:rPr dirty="0" err="1"/>
              <a:t>진행</a:t>
            </a:r>
            <a:r>
              <a:rPr dirty="0"/>
              <a:t> </a:t>
            </a:r>
            <a:r>
              <a:rPr dirty="0" err="1"/>
              <a:t>사항</a:t>
            </a:r>
            <a:endParaRPr dirty="0"/>
          </a:p>
          <a:p>
            <a:pPr marL="841935" lvl="1" indent="-397435"/>
            <a:r>
              <a:rPr lang="ko-KR" altLang="en-US" dirty="0" smtClean="0"/>
              <a:t>논문 학습</a:t>
            </a:r>
            <a:r>
              <a:rPr lang="en-US" altLang="ko-KR" dirty="0" smtClean="0"/>
              <a:t>: </a:t>
            </a:r>
            <a:r>
              <a:rPr lang="en-US" altLang="ko-KR" dirty="0" err="1"/>
              <a:t>Blockchain</a:t>
            </a:r>
            <a:r>
              <a:rPr lang="en-US" altLang="ko-KR" dirty="0"/>
              <a:t> for explainable and trustworthy artificial intelligence</a:t>
            </a:r>
            <a:endParaRPr lang="ko-KR" altLang="ko-KR" dirty="0"/>
          </a:p>
          <a:p>
            <a:pPr marL="1203091" lvl="2" indent="-397435"/>
            <a:r>
              <a:rPr lang="en-US" altLang="ko-KR" u="sng" dirty="0">
                <a:hlinkClick r:id="rId2"/>
              </a:rPr>
              <a:t>https://</a:t>
            </a:r>
            <a:r>
              <a:rPr lang="en-US" altLang="ko-KR" u="sng" dirty="0" smtClean="0">
                <a:hlinkClick r:id="rId2"/>
              </a:rPr>
              <a:t>onlinelibrary.wiley.com/doi/pdf/10.1002/widm.1340</a:t>
            </a:r>
            <a:endParaRPr lang="ko-KR" altLang="ko-KR" dirty="0"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Paper: </a:t>
            </a:r>
            <a:r>
              <a:rPr lang="en-US" dirty="0" err="1" smtClean="0"/>
              <a:t>Blockchain</a:t>
            </a:r>
            <a:r>
              <a:rPr lang="en-US" dirty="0" smtClean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8"/>
            <a:ext cx="11352323" cy="3230353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/>
              <a:t>Introduction</a:t>
            </a:r>
            <a:endParaRPr dirty="0"/>
          </a:p>
          <a:p>
            <a:pPr marL="841935" lvl="1" indent="-397435"/>
            <a:r>
              <a:rPr lang="ko-KR" altLang="en-US" dirty="0" smtClean="0"/>
              <a:t>복잡한 </a:t>
            </a:r>
            <a:r>
              <a:rPr lang="en-US" altLang="ko-KR" dirty="0" smtClean="0"/>
              <a:t>AI </a:t>
            </a:r>
            <a:r>
              <a:rPr lang="ko-KR" altLang="en-US" dirty="0" smtClean="0"/>
              <a:t>시스템에서의 결정이 </a:t>
            </a:r>
            <a:r>
              <a:rPr lang="ko-KR" altLang="en-US" dirty="0" smtClean="0">
                <a:solidFill>
                  <a:srgbClr val="0000FF"/>
                </a:solidFill>
              </a:rPr>
              <a:t>신뢰할 수 있는 </a:t>
            </a:r>
            <a:r>
              <a:rPr lang="en-US" altLang="ko-KR" dirty="0" smtClean="0">
                <a:solidFill>
                  <a:srgbClr val="0000FF"/>
                </a:solidFill>
              </a:rPr>
              <a:t>AI </a:t>
            </a:r>
            <a:r>
              <a:rPr lang="ko-KR" altLang="en-US" dirty="0" smtClean="0">
                <a:solidFill>
                  <a:srgbClr val="0000FF"/>
                </a:solidFill>
              </a:rPr>
              <a:t>및 </a:t>
            </a:r>
            <a:r>
              <a:rPr lang="en-US" altLang="ko-KR" dirty="0" smtClean="0">
                <a:solidFill>
                  <a:srgbClr val="0000FF"/>
                </a:solidFill>
              </a:rPr>
              <a:t>XAI </a:t>
            </a:r>
            <a:r>
              <a:rPr lang="ko-KR" altLang="en-US" dirty="0" smtClean="0">
                <a:solidFill>
                  <a:srgbClr val="0000FF"/>
                </a:solidFill>
              </a:rPr>
              <a:t>에이전트 간 합의에 의해 도출</a:t>
            </a:r>
            <a:r>
              <a:rPr lang="ko-KR" altLang="en-US" dirty="0" smtClean="0"/>
              <a:t>되는 프레임워크</a:t>
            </a:r>
            <a:endParaRPr lang="ko-KR" altLang="ko-KR" dirty="0"/>
          </a:p>
          <a:p>
            <a:pPr marL="1203091" lvl="2" indent="-397435"/>
            <a:r>
              <a:rPr lang="en-US" altLang="ko-KR" b="1" dirty="0" smtClean="0">
                <a:solidFill>
                  <a:srgbClr val="0000FF"/>
                </a:solidFill>
              </a:rPr>
              <a:t>Agent</a:t>
            </a:r>
            <a:r>
              <a:rPr lang="ko-KR" altLang="en-US" b="1" dirty="0" smtClean="0">
                <a:solidFill>
                  <a:srgbClr val="0000FF"/>
                </a:solidFill>
              </a:rPr>
              <a:t>의 대다수가 주장하는 쪽이 옳다</a:t>
            </a:r>
            <a:r>
              <a:rPr lang="ko-KR" altLang="en-US" dirty="0" smtClean="0"/>
              <a:t>고 가정</a:t>
            </a:r>
            <a:endParaRPr lang="en-US" altLang="ko-KR" dirty="0" smtClean="0"/>
          </a:p>
          <a:p>
            <a:pPr marL="1203091" lvl="2" indent="-397435"/>
            <a:r>
              <a:rPr lang="ko-KR" altLang="en-US" dirty="0" smtClean="0"/>
              <a:t>신뢰할 수 있는 </a:t>
            </a:r>
            <a:r>
              <a:rPr lang="en-US" altLang="ko-KR" dirty="0" smtClean="0"/>
              <a:t>AI</a:t>
            </a:r>
            <a:r>
              <a:rPr lang="ko-KR" altLang="en-US" dirty="0" smtClean="0"/>
              <a:t>에는 </a:t>
            </a:r>
            <a:r>
              <a:rPr lang="en-US" altLang="ko-KR" dirty="0" smtClean="0"/>
              <a:t>bias 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adversarial </a:t>
            </a:r>
            <a:r>
              <a:rPr lang="ko-KR" altLang="en-US" dirty="0" smtClean="0"/>
              <a:t>공격을 방어할 수 있어야 하는데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이를 위해 </a:t>
            </a:r>
            <a:r>
              <a:rPr lang="ko-KR" altLang="en-US" b="1" dirty="0" smtClean="0">
                <a:solidFill>
                  <a:srgbClr val="0000FF"/>
                </a:solidFill>
              </a:rPr>
              <a:t>블록체인</a:t>
            </a:r>
            <a:r>
              <a:rPr lang="ko-KR" altLang="en-US" dirty="0" smtClean="0"/>
              <a:t>을 이용</a:t>
            </a:r>
            <a:endParaRPr lang="ko-KR" altLang="ko-KR" dirty="0"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535" y="5106390"/>
            <a:ext cx="8976251" cy="345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2748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Paper: </a:t>
            </a:r>
            <a:r>
              <a:rPr lang="en-US" altLang="ko-KR" dirty="0" err="1"/>
              <a:t>Blockchain</a:t>
            </a:r>
            <a:r>
              <a:rPr lang="en-US" altLang="ko-KR" dirty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9"/>
            <a:ext cx="11352323" cy="1413428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/>
              <a:t>Introduction</a:t>
            </a:r>
            <a:endParaRPr dirty="0"/>
          </a:p>
          <a:p>
            <a:pPr marL="841935" lvl="1" indent="-397435"/>
            <a:r>
              <a:rPr lang="ko-KR" altLang="en-US" dirty="0" smtClean="0"/>
              <a:t>블록체인이 </a:t>
            </a:r>
            <a:r>
              <a:rPr lang="en-US" altLang="ko-KR" dirty="0" smtClean="0"/>
              <a:t>XAI </a:t>
            </a:r>
            <a:r>
              <a:rPr lang="ko-KR" altLang="en-US" dirty="0" smtClean="0"/>
              <a:t>시스템에 제공하는 </a:t>
            </a:r>
            <a:r>
              <a:rPr lang="en-US" altLang="ko-KR" dirty="0" smtClean="0"/>
              <a:t>Key Feature</a:t>
            </a:r>
            <a:endParaRPr lang="ko-KR" altLang="ko-KR" dirty="0"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901636"/>
              </p:ext>
            </p:extLst>
          </p:nvPr>
        </p:nvGraphicFramePr>
        <p:xfrm>
          <a:off x="673100" y="3188837"/>
          <a:ext cx="11489158" cy="52188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23933">
                  <a:extLst>
                    <a:ext uri="{9D8B030D-6E8A-4147-A177-3AD203B41FA5}">
                      <a16:colId xmlns:a16="http://schemas.microsoft.com/office/drawing/2014/main" val="1322118830"/>
                    </a:ext>
                  </a:extLst>
                </a:gridCol>
                <a:gridCol w="8265225">
                  <a:extLst>
                    <a:ext uri="{9D8B030D-6E8A-4147-A177-3AD203B41FA5}">
                      <a16:colId xmlns:a16="http://schemas.microsoft.com/office/drawing/2014/main" val="1906093345"/>
                    </a:ext>
                  </a:extLst>
                </a:gridCol>
              </a:tblGrid>
              <a:tr h="13047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>
                          <a:solidFill>
                            <a:schemeClr val="tx1"/>
                          </a:solidFill>
                        </a:rPr>
                        <a:t>Transparency</a:t>
                      </a:r>
                      <a:r>
                        <a:rPr lang="en-US" altLang="ko-KR" sz="2400" baseline="0" dirty="0" smtClean="0">
                          <a:solidFill>
                            <a:schemeClr val="tx1"/>
                          </a:solidFill>
                        </a:rPr>
                        <a:t> and</a:t>
                      </a:r>
                    </a:p>
                    <a:p>
                      <a:pPr latinLnBrk="1"/>
                      <a:r>
                        <a:rPr lang="en-US" altLang="ko-KR" sz="2400" baseline="0" dirty="0" smtClean="0">
                          <a:solidFill>
                            <a:schemeClr val="tx1"/>
                          </a:solidFill>
                        </a:rPr>
                        <a:t>Visibility</a:t>
                      </a:r>
                      <a:endParaRPr lang="ko-KR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모든 트랜잭션은 </a:t>
                      </a:r>
                      <a:r>
                        <a:rPr lang="en-US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publicly auditable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하고 삽입만 가능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하며 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투명한 </a:t>
                      </a:r>
                      <a:r>
                        <a:rPr lang="en-US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ledger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에 저장되어야 </a:t>
                      </a:r>
                      <a:r>
                        <a:rPr lang="ko-KR" altLang="en-US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함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2348112"/>
                  </a:ext>
                </a:extLst>
              </a:tr>
              <a:tr h="13047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>
                          <a:solidFill>
                            <a:schemeClr val="tx1"/>
                          </a:solidFill>
                        </a:rPr>
                        <a:t>Immutability</a:t>
                      </a:r>
                      <a:endParaRPr lang="ko-KR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1" i="0" u="none" strike="noStrike" cap="none" spc="0" baseline="0" dirty="0" err="1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Blockchain</a:t>
                      </a:r>
                      <a:r>
                        <a:rPr lang="en-US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 ledger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는 타임스탬프 블록으로 구성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되어 있</a:t>
                      </a:r>
                      <a:r>
                        <a:rPr lang="ko-KR" altLang="en-US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고 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각 블록은 </a:t>
                      </a:r>
                      <a:r>
                        <a:rPr lang="en-US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hash 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암호로 보호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되어 있</a:t>
                      </a:r>
                      <a:r>
                        <a:rPr lang="ko-KR" altLang="en-US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음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4276146"/>
                  </a:ext>
                </a:extLst>
              </a:tr>
              <a:tr h="13047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>
                          <a:solidFill>
                            <a:schemeClr val="tx1"/>
                          </a:solidFill>
                        </a:rPr>
                        <a:t>Traceability and nonrepudiation</a:t>
                      </a:r>
                      <a:endParaRPr lang="ko-KR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842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블록체인에 참여하는 각 노드는 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각 트랜잭션 또는 함수 호출을 암호학적으로 서명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해야 </a:t>
                      </a:r>
                      <a:r>
                        <a:rPr lang="ko-KR" altLang="en-US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함</a:t>
                      </a:r>
                      <a:endParaRPr lang="ko-KR" altLang="ko-KR" sz="2400" b="0" i="0" u="none" strike="noStrike" cap="none" spc="0" baseline="0" dirty="0" smtClean="0">
                        <a:solidFill>
                          <a:schemeClr val="tx1"/>
                        </a:solidFill>
                        <a:effectLst/>
                        <a:uFillTx/>
                        <a:latin typeface="+mn-lt"/>
                        <a:ea typeface="+mn-ea"/>
                        <a:cs typeface="+mn-cs"/>
                        <a:sym typeface="Helvetica Neue Ligh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6081814"/>
                  </a:ext>
                </a:extLst>
              </a:tr>
              <a:tr h="13047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>
                          <a:solidFill>
                            <a:schemeClr val="tx1"/>
                          </a:solidFill>
                        </a:rPr>
                        <a:t>Smart contract</a:t>
                      </a:r>
                      <a:endParaRPr lang="ko-KR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Smart contract (SC)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는 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서로 다른 참여자 간의 상호작용을 지배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하고</a:t>
                      </a:r>
                      <a:r>
                        <a:rPr lang="en-US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, </a:t>
                      </a:r>
                      <a:r>
                        <a:rPr lang="ko-KR" altLang="ko-KR" sz="2400" b="0" i="0" u="none" strike="noStrike" cap="none" spc="0" baseline="0" dirty="0" smtClean="0"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자동적이고 신뢰할 수 있으며 분산된 방법의 </a:t>
                      </a:r>
                      <a:r>
                        <a:rPr lang="en-US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contractual 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또는 </a:t>
                      </a:r>
                      <a:r>
                        <a:rPr lang="en-US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business logic</a:t>
                      </a:r>
                      <a:r>
                        <a:rPr lang="ko-KR" altLang="ko-KR" sz="2400" b="1" i="0" u="none" strike="noStrike" cap="none" spc="0" baseline="0" dirty="0" smtClean="0">
                          <a:solidFill>
                            <a:srgbClr val="0000FF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의 실행을 허용</a:t>
                      </a:r>
                      <a:endParaRPr lang="ko-KR" altLang="en-US" sz="2400" i="0" u="none" dirty="0">
                        <a:solidFill>
                          <a:srgbClr val="0000FF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183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026505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Paper: </a:t>
            </a:r>
            <a:r>
              <a:rPr lang="en-US" altLang="ko-KR" dirty="0" err="1"/>
              <a:t>Blockchain</a:t>
            </a:r>
            <a:r>
              <a:rPr lang="en-US" altLang="ko-KR" dirty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8"/>
            <a:ext cx="11352323" cy="355098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/>
              <a:t>Introduction</a:t>
            </a:r>
            <a:endParaRPr dirty="0"/>
          </a:p>
          <a:p>
            <a:pPr marL="841935" lvl="1" indent="-397435"/>
            <a:r>
              <a:rPr lang="en-US" altLang="ko-KR" b="0" dirty="0" smtClean="0"/>
              <a:t>Black box AI</a:t>
            </a:r>
            <a:r>
              <a:rPr lang="ko-KR" altLang="en-US" b="0" dirty="0" smtClean="0"/>
              <a:t>에 대한 해결 방법은 </a:t>
            </a:r>
            <a:r>
              <a:rPr lang="ko-KR" altLang="en-US" b="0" dirty="0" smtClean="0"/>
              <a:t>하나의 예측 시스템이 아닌</a:t>
            </a:r>
            <a:r>
              <a:rPr lang="en-US" altLang="ko-KR" b="0" dirty="0" smtClean="0"/>
              <a:t>, </a:t>
            </a:r>
            <a:r>
              <a:rPr lang="en-US" altLang="ko-KR" dirty="0" smtClean="0">
                <a:solidFill>
                  <a:srgbClr val="FF0000"/>
                </a:solidFill>
              </a:rPr>
              <a:t>prediction</a:t>
            </a:r>
            <a:r>
              <a:rPr lang="ko-KR" altLang="en-US" dirty="0" smtClean="0">
                <a:solidFill>
                  <a:srgbClr val="FF0000"/>
                </a:solidFill>
              </a:rPr>
              <a:t>과 </a:t>
            </a:r>
            <a:r>
              <a:rPr lang="en-US" altLang="ko-KR" dirty="0" smtClean="0">
                <a:solidFill>
                  <a:srgbClr val="FF0000"/>
                </a:solidFill>
              </a:rPr>
              <a:t>explanation</a:t>
            </a:r>
            <a:r>
              <a:rPr lang="ko-KR" altLang="en-US" dirty="0" smtClean="0">
                <a:solidFill>
                  <a:srgbClr val="FF0000"/>
                </a:solidFill>
              </a:rPr>
              <a:t>을 제공하는 분산된 </a:t>
            </a:r>
            <a:r>
              <a:rPr lang="en-US" altLang="ko-KR" dirty="0" smtClean="0">
                <a:solidFill>
                  <a:srgbClr val="FF0000"/>
                </a:solidFill>
              </a:rPr>
              <a:t>predictor</a:t>
            </a:r>
            <a:r>
              <a:rPr lang="ko-KR" altLang="en-US" b="0" dirty="0" smtClean="0"/>
              <a:t>를 이용하는 것</a:t>
            </a:r>
            <a:endParaRPr lang="en-US" altLang="ko-KR" b="0" dirty="0" smtClean="0"/>
          </a:p>
          <a:p>
            <a:pPr marL="1203091" lvl="2" indent="-397435"/>
            <a:r>
              <a:rPr lang="ko-KR" altLang="en-US" dirty="0" smtClean="0"/>
              <a:t>여기에</a:t>
            </a:r>
            <a:r>
              <a:rPr lang="ko-KR" altLang="en-US" dirty="0" smtClean="0"/>
              <a:t>는 </a:t>
            </a:r>
            <a:r>
              <a:rPr lang="en-US" altLang="ko-KR" b="1" dirty="0" smtClean="0">
                <a:solidFill>
                  <a:srgbClr val="0000FF"/>
                </a:solidFill>
              </a:rPr>
              <a:t>AI</a:t>
            </a:r>
            <a:r>
              <a:rPr lang="ko-KR" altLang="en-US" b="1" dirty="0" smtClean="0">
                <a:solidFill>
                  <a:srgbClr val="0000FF"/>
                </a:solidFill>
              </a:rPr>
              <a:t>의 예측 및 결정이 기록</a:t>
            </a:r>
            <a:r>
              <a:rPr lang="en-US" altLang="ko-KR" dirty="0" smtClean="0"/>
              <a:t>/</a:t>
            </a:r>
            <a:r>
              <a:rPr lang="ko-KR" altLang="en-US" dirty="0" smtClean="0"/>
              <a:t>저장</a:t>
            </a:r>
            <a:r>
              <a:rPr lang="en-US" altLang="ko-KR" dirty="0" smtClean="0"/>
              <a:t>/</a:t>
            </a:r>
            <a:r>
              <a:rPr lang="ko-KR" altLang="en-US" dirty="0" smtClean="0"/>
              <a:t>합성</a:t>
            </a:r>
            <a:r>
              <a:rPr lang="en-US" altLang="ko-KR" dirty="0" smtClean="0"/>
              <a:t>/</a:t>
            </a:r>
            <a:r>
              <a:rPr lang="ko-KR" altLang="en-US" dirty="0" smtClean="0"/>
              <a:t>관리</a:t>
            </a:r>
            <a:r>
              <a:rPr lang="en-US" altLang="ko-KR" dirty="0" smtClean="0"/>
              <a:t>/</a:t>
            </a:r>
            <a:r>
              <a:rPr lang="ko-KR" altLang="en-US" dirty="0" smtClean="0"/>
              <a:t>분산되며 </a:t>
            </a:r>
            <a:r>
              <a:rPr lang="ko-KR" altLang="en-US" b="1" dirty="0" smtClean="0">
                <a:solidFill>
                  <a:srgbClr val="0000FF"/>
                </a:solidFill>
              </a:rPr>
              <a:t>보안성이 높고 신뢰할 수 있음</a:t>
            </a:r>
            <a:endParaRPr lang="ko-KR" altLang="ko-KR" b="1" dirty="0">
              <a:solidFill>
                <a:srgbClr val="0000FF"/>
              </a:solidFill>
            </a:endParaRP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041" y="4929833"/>
            <a:ext cx="1108641" cy="139155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551489" y="5625610"/>
            <a:ext cx="3133830" cy="144483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7073" y="8212243"/>
            <a:ext cx="158857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 smtClean="0"/>
              <a:t>predictors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59254" y="8072653"/>
            <a:ext cx="1739259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 smtClean="0"/>
              <a:t>predictions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741424" y="7149000"/>
            <a:ext cx="275396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 smtClean="0"/>
              <a:t>Secure </a:t>
            </a:r>
            <a:r>
              <a:rPr lang="en-US" altLang="ko-KR" dirty="0" err="1" smtClean="0"/>
              <a:t>blockchain</a:t>
            </a:r>
            <a:endParaRPr kumimoji="0" lang="ko-KR" alt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4417621" y="5199643"/>
            <a:ext cx="391886" cy="391886"/>
          </a:xfrm>
          <a:prstGeom prst="ellipse">
            <a:avLst/>
          </a:prstGeom>
          <a:solidFill>
            <a:srgbClr val="0000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4756625" y="5750378"/>
            <a:ext cx="391886" cy="391886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5148511" y="6321384"/>
            <a:ext cx="391886" cy="391886"/>
          </a:xfrm>
          <a:prstGeom prst="ellipse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557857" y="6860701"/>
            <a:ext cx="391886" cy="391886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5949743" y="7431707"/>
            <a:ext cx="391886" cy="391886"/>
          </a:xfrm>
          <a:prstGeom prst="ellipse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19" name="Straight Arrow Connector 18"/>
          <p:cNvCxnSpPr>
            <a:stCxn id="8" idx="3"/>
            <a:endCxn id="13" idx="2"/>
          </p:cNvCxnSpPr>
          <p:nvPr/>
        </p:nvCxnSpPr>
        <p:spPr>
          <a:xfrm flipV="1">
            <a:off x="2125682" y="5395586"/>
            <a:ext cx="2291939" cy="230023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617" y="5469150"/>
            <a:ext cx="1108641" cy="1391551"/>
          </a:xfrm>
          <a:prstGeom prst="rect">
            <a:avLst/>
          </a:prstGeom>
        </p:spPr>
      </p:pic>
      <p:cxnSp>
        <p:nvCxnSpPr>
          <p:cNvPr id="32" name="Straight Arrow Connector 31"/>
          <p:cNvCxnSpPr>
            <a:stCxn id="31" idx="3"/>
            <a:endCxn id="23" idx="2"/>
          </p:cNvCxnSpPr>
          <p:nvPr/>
        </p:nvCxnSpPr>
        <p:spPr>
          <a:xfrm flipV="1">
            <a:off x="2485258" y="5946321"/>
            <a:ext cx="2271367" cy="218605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005" y="6060021"/>
            <a:ext cx="1108641" cy="1391551"/>
          </a:xfrm>
          <a:prstGeom prst="rect">
            <a:avLst/>
          </a:prstGeom>
        </p:spPr>
      </p:pic>
      <p:cxnSp>
        <p:nvCxnSpPr>
          <p:cNvPr id="34" name="Straight Arrow Connector 33"/>
          <p:cNvCxnSpPr>
            <a:stCxn id="33" idx="3"/>
            <a:endCxn id="24" idx="2"/>
          </p:cNvCxnSpPr>
          <p:nvPr/>
        </p:nvCxnSpPr>
        <p:spPr>
          <a:xfrm flipV="1">
            <a:off x="2888646" y="6517327"/>
            <a:ext cx="2259865" cy="238470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584" y="6610790"/>
            <a:ext cx="1108641" cy="1391551"/>
          </a:xfrm>
          <a:prstGeom prst="rect">
            <a:avLst/>
          </a:prstGeom>
        </p:spPr>
      </p:pic>
      <p:cxnSp>
        <p:nvCxnSpPr>
          <p:cNvPr id="36" name="Straight Arrow Connector 35"/>
          <p:cNvCxnSpPr>
            <a:stCxn id="35" idx="3"/>
            <a:endCxn id="25" idx="2"/>
          </p:cNvCxnSpPr>
          <p:nvPr/>
        </p:nvCxnSpPr>
        <p:spPr>
          <a:xfrm flipV="1">
            <a:off x="3273225" y="7056644"/>
            <a:ext cx="2284632" cy="249922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163" y="7180934"/>
            <a:ext cx="1108641" cy="1391551"/>
          </a:xfrm>
          <a:prstGeom prst="rect">
            <a:avLst/>
          </a:prstGeom>
        </p:spPr>
      </p:pic>
      <p:cxnSp>
        <p:nvCxnSpPr>
          <p:cNvPr id="38" name="Straight Arrow Connector 37"/>
          <p:cNvCxnSpPr>
            <a:stCxn id="37" idx="3"/>
            <a:endCxn id="26" idx="2"/>
          </p:cNvCxnSpPr>
          <p:nvPr/>
        </p:nvCxnSpPr>
        <p:spPr>
          <a:xfrm flipV="1">
            <a:off x="3657804" y="7627650"/>
            <a:ext cx="2291939" cy="249060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Straight Arrow Connector 42"/>
          <p:cNvCxnSpPr>
            <a:stCxn id="13" idx="6"/>
          </p:cNvCxnSpPr>
          <p:nvPr/>
        </p:nvCxnSpPr>
        <p:spPr>
          <a:xfrm>
            <a:off x="4809507" y="5395586"/>
            <a:ext cx="3741982" cy="952439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Straight Arrow Connector 45"/>
          <p:cNvCxnSpPr>
            <a:stCxn id="23" idx="6"/>
          </p:cNvCxnSpPr>
          <p:nvPr/>
        </p:nvCxnSpPr>
        <p:spPr>
          <a:xfrm>
            <a:off x="5148511" y="5946321"/>
            <a:ext cx="3402978" cy="401704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Straight Arrow Connector 48"/>
          <p:cNvCxnSpPr>
            <a:stCxn id="24" idx="6"/>
          </p:cNvCxnSpPr>
          <p:nvPr/>
        </p:nvCxnSpPr>
        <p:spPr>
          <a:xfrm flipV="1">
            <a:off x="5540397" y="6348025"/>
            <a:ext cx="3011092" cy="169302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" name="Straight Arrow Connector 51"/>
          <p:cNvCxnSpPr>
            <a:stCxn id="25" idx="6"/>
          </p:cNvCxnSpPr>
          <p:nvPr/>
        </p:nvCxnSpPr>
        <p:spPr>
          <a:xfrm flipV="1">
            <a:off x="5949743" y="6348025"/>
            <a:ext cx="2601746" cy="708619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Straight Arrow Connector 54"/>
          <p:cNvCxnSpPr>
            <a:stCxn id="26" idx="6"/>
          </p:cNvCxnSpPr>
          <p:nvPr/>
        </p:nvCxnSpPr>
        <p:spPr>
          <a:xfrm flipV="1">
            <a:off x="6341629" y="6348025"/>
            <a:ext cx="2209860" cy="1279625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1814399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Paper: </a:t>
            </a:r>
            <a:r>
              <a:rPr lang="en-US" altLang="ko-KR" dirty="0" err="1"/>
              <a:t>Blockchain</a:t>
            </a:r>
            <a:r>
              <a:rPr lang="en-US" altLang="ko-KR" dirty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8"/>
            <a:ext cx="11352323" cy="559354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smtClean="0"/>
              <a:t>Integrating </a:t>
            </a:r>
            <a:r>
              <a:rPr lang="en-US" dirty="0" err="1" smtClean="0"/>
              <a:t>Blockchain</a:t>
            </a:r>
            <a:r>
              <a:rPr lang="en-US" dirty="0" smtClean="0"/>
              <a:t> with AI systems</a:t>
            </a:r>
            <a:endParaRPr dirty="0"/>
          </a:p>
          <a:p>
            <a:pPr marL="841935" lvl="1" indent="-397435"/>
            <a:r>
              <a:rPr lang="ko-KR" altLang="en-US" b="0" dirty="0" smtClean="0"/>
              <a:t>블록체인은 각 </a:t>
            </a:r>
            <a:r>
              <a:rPr lang="en-US" altLang="ko-KR" b="0" dirty="0" smtClean="0"/>
              <a:t>AI agent</a:t>
            </a:r>
            <a:r>
              <a:rPr lang="ko-KR" altLang="en-US" b="0" dirty="0" smtClean="0"/>
              <a:t>에 분산된 </a:t>
            </a:r>
            <a:r>
              <a:rPr lang="en-US" altLang="ko-KR" b="0" dirty="0" smtClean="0"/>
              <a:t>AI </a:t>
            </a:r>
            <a:r>
              <a:rPr lang="ko-KR" altLang="en-US" b="0" dirty="0" smtClean="0"/>
              <a:t>시스템을 </a:t>
            </a:r>
            <a:r>
              <a:rPr lang="en-US" altLang="ko-KR" dirty="0" smtClean="0">
                <a:solidFill>
                  <a:srgbClr val="0000FF"/>
                </a:solidFill>
              </a:rPr>
              <a:t>open-source and publicly accessible digital ledge</a:t>
            </a:r>
            <a:r>
              <a:rPr lang="ko-KR" altLang="en-US" dirty="0" smtClean="0">
                <a:solidFill>
                  <a:srgbClr val="0000FF"/>
                </a:solidFill>
              </a:rPr>
              <a:t>를 이용하여 </a:t>
            </a:r>
            <a:r>
              <a:rPr lang="en-US" altLang="ko-KR" dirty="0" smtClean="0">
                <a:solidFill>
                  <a:srgbClr val="0000FF"/>
                </a:solidFill>
              </a:rPr>
              <a:t>augment</a:t>
            </a:r>
            <a:r>
              <a:rPr lang="ko-KR" altLang="en-US" b="0" dirty="0" smtClean="0"/>
              <a:t>할 수 있음</a:t>
            </a:r>
            <a:endParaRPr lang="en-US" altLang="ko-KR" b="0" dirty="0" smtClean="0"/>
          </a:p>
          <a:p>
            <a:pPr marL="1203091" lvl="2" indent="-397435"/>
            <a:r>
              <a:rPr lang="ko-KR" altLang="ko-KR" dirty="0"/>
              <a:t>이것은 </a:t>
            </a:r>
            <a:r>
              <a:rPr lang="en-US" altLang="ko-KR" b="1" dirty="0">
                <a:solidFill>
                  <a:srgbClr val="0000FF"/>
                </a:solidFill>
              </a:rPr>
              <a:t>AI agent</a:t>
            </a:r>
            <a:r>
              <a:rPr lang="ko-KR" altLang="ko-KR" b="1" dirty="0">
                <a:solidFill>
                  <a:srgbClr val="0000FF"/>
                </a:solidFill>
              </a:rPr>
              <a:t>들이 서로 협력하여 합의를 도출</a:t>
            </a:r>
            <a:r>
              <a:rPr lang="ko-KR" altLang="ko-KR" dirty="0"/>
              <a:t>하고</a:t>
            </a:r>
            <a:r>
              <a:rPr lang="en-US" altLang="ko-KR" dirty="0"/>
              <a:t>, </a:t>
            </a:r>
            <a:r>
              <a:rPr lang="ko-KR" altLang="ko-KR" dirty="0"/>
              <a:t>새로운 결정을 </a:t>
            </a:r>
            <a:r>
              <a:rPr lang="ko-KR" altLang="ko-KR" b="1" dirty="0">
                <a:solidFill>
                  <a:srgbClr val="0000FF"/>
                </a:solidFill>
              </a:rPr>
              <a:t>추적 가능하고 수정이 어려운 블록</a:t>
            </a:r>
            <a:r>
              <a:rPr lang="ko-KR" altLang="ko-KR" dirty="0"/>
              <a:t>에 저장하게 </a:t>
            </a:r>
            <a:r>
              <a:rPr lang="ko-KR" altLang="en-US" dirty="0" smtClean="0"/>
              <a:t>함</a:t>
            </a:r>
            <a:endParaRPr lang="en-US" altLang="ko-KR" dirty="0" smtClean="0"/>
          </a:p>
          <a:p>
            <a:pPr marL="1203091" lvl="2" indent="-397435"/>
            <a:r>
              <a:rPr lang="ko-KR" altLang="ko-KR" dirty="0"/>
              <a:t>블록체인은 모든 </a:t>
            </a:r>
            <a:r>
              <a:rPr lang="en-US" altLang="ko-KR" dirty="0"/>
              <a:t>AI agent</a:t>
            </a:r>
            <a:r>
              <a:rPr lang="ko-KR" altLang="ko-KR" dirty="0"/>
              <a:t>에게 </a:t>
            </a:r>
            <a:r>
              <a:rPr lang="en-US" altLang="ko-KR" b="1" dirty="0">
                <a:solidFill>
                  <a:srgbClr val="0000FF"/>
                </a:solidFill>
              </a:rPr>
              <a:t>AI</a:t>
            </a:r>
            <a:r>
              <a:rPr lang="ko-KR" altLang="ko-KR" b="1" dirty="0">
                <a:solidFill>
                  <a:srgbClr val="0000FF"/>
                </a:solidFill>
              </a:rPr>
              <a:t>의 기존 결정들에 대한 투명성과 가시성을 제공</a:t>
            </a:r>
            <a:r>
              <a:rPr lang="ko-KR" altLang="ko-KR" dirty="0"/>
              <a:t>하므로 각 </a:t>
            </a:r>
            <a:r>
              <a:rPr lang="en-US" altLang="ko-KR" dirty="0"/>
              <a:t>AI agent</a:t>
            </a:r>
            <a:r>
              <a:rPr lang="ko-KR" altLang="ko-KR" dirty="0"/>
              <a:t>가 수정 또는 거부할 수 </a:t>
            </a:r>
            <a:r>
              <a:rPr lang="ko-KR" altLang="en-US" dirty="0" smtClean="0"/>
              <a:t>없음</a:t>
            </a:r>
            <a:endParaRPr lang="en-US" altLang="ko-KR" dirty="0" smtClean="0"/>
          </a:p>
          <a:p>
            <a:pPr marL="841935" lvl="1" indent="-397435"/>
            <a:r>
              <a:rPr lang="ko-KR" altLang="ko-KR" b="0" dirty="0"/>
              <a:t>블록체인과 </a:t>
            </a:r>
            <a:r>
              <a:rPr lang="en-US" altLang="ko-KR" b="0" dirty="0"/>
              <a:t>AI </a:t>
            </a:r>
            <a:r>
              <a:rPr lang="ko-KR" altLang="ko-KR" b="0" dirty="0"/>
              <a:t>시스템의 결합은 </a:t>
            </a:r>
            <a:r>
              <a:rPr lang="ko-KR" altLang="ko-KR" dirty="0">
                <a:solidFill>
                  <a:srgbClr val="0000FF"/>
                </a:solidFill>
              </a:rPr>
              <a:t>합의에 기반한 분산된 데이터 및 결정 메커니즘</a:t>
            </a:r>
            <a:r>
              <a:rPr lang="ko-KR" altLang="ko-KR" b="0" dirty="0"/>
              <a:t>을 가지므로 </a:t>
            </a:r>
            <a:r>
              <a:rPr lang="en-US" altLang="ko-KR" dirty="0">
                <a:solidFill>
                  <a:srgbClr val="0000FF"/>
                </a:solidFill>
              </a:rPr>
              <a:t>data security</a:t>
            </a:r>
            <a:r>
              <a:rPr lang="ko-KR" altLang="ko-KR" dirty="0">
                <a:solidFill>
                  <a:srgbClr val="0000FF"/>
                </a:solidFill>
              </a:rPr>
              <a:t>와 </a:t>
            </a:r>
            <a:r>
              <a:rPr lang="en-US" altLang="ko-KR" dirty="0">
                <a:solidFill>
                  <a:srgbClr val="0000FF"/>
                </a:solidFill>
              </a:rPr>
              <a:t>collective intelligence</a:t>
            </a:r>
            <a:r>
              <a:rPr lang="ko-KR" altLang="ko-KR" dirty="0">
                <a:solidFill>
                  <a:srgbClr val="0000FF"/>
                </a:solidFill>
              </a:rPr>
              <a:t>를 </a:t>
            </a:r>
            <a:r>
              <a:rPr lang="ko-KR" altLang="ko-KR" dirty="0" smtClean="0">
                <a:solidFill>
                  <a:srgbClr val="0000FF"/>
                </a:solidFill>
              </a:rPr>
              <a:t>증가</a:t>
            </a:r>
            <a:r>
              <a:rPr lang="ko-KR" altLang="ko-KR" b="0" dirty="0" smtClean="0"/>
              <a:t>시</a:t>
            </a:r>
            <a:r>
              <a:rPr lang="ko-KR" altLang="en-US" b="0" dirty="0" smtClean="0"/>
              <a:t>킴</a:t>
            </a:r>
            <a:endParaRPr lang="ko-KR" altLang="ko-KR" b="0" dirty="0">
              <a:solidFill>
                <a:srgbClr val="0000FF"/>
              </a:solidFill>
            </a:endParaRP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5227261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Paper: </a:t>
            </a:r>
            <a:r>
              <a:rPr lang="en-US" altLang="ko-KR" dirty="0" err="1"/>
              <a:t>Blockchain</a:t>
            </a:r>
            <a:r>
              <a:rPr lang="en-US" altLang="ko-KR" dirty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9"/>
            <a:ext cx="11352323" cy="86716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err="1" smtClean="0"/>
              <a:t>Blockchain</a:t>
            </a:r>
            <a:r>
              <a:rPr lang="en-US" dirty="0" smtClean="0"/>
              <a:t> Framework</a:t>
            </a:r>
            <a:endParaRPr dirty="0" smtClean="0"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1049990" y="2434443"/>
            <a:ext cx="11268989" cy="62655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087584" y="2576945"/>
            <a:ext cx="3325091" cy="285008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33055" y="3525488"/>
            <a:ext cx="940130" cy="310242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33055" y="4308414"/>
            <a:ext cx="631371" cy="310242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33055" y="6484886"/>
            <a:ext cx="1355766" cy="295924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228115" y="4308414"/>
            <a:ext cx="1191490" cy="310242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859770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rrent Statu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Paper: </a:t>
            </a:r>
            <a:r>
              <a:rPr lang="en-US" altLang="ko-KR" dirty="0" err="1"/>
              <a:t>Blockchain</a:t>
            </a:r>
            <a:r>
              <a:rPr lang="en-US" altLang="ko-KR" dirty="0"/>
              <a:t> with XAI</a:t>
            </a:r>
            <a:endParaRPr dirty="0"/>
          </a:p>
        </p:txBody>
      </p:sp>
      <p:sp>
        <p:nvSpPr>
          <p:cNvPr id="100" name="주간 진행 사항…"/>
          <p:cNvSpPr txBox="1">
            <a:spLocks noGrp="1"/>
          </p:cNvSpPr>
          <p:nvPr>
            <p:ph type="body" idx="1"/>
          </p:nvPr>
        </p:nvSpPr>
        <p:spPr>
          <a:xfrm>
            <a:off x="673100" y="1567279"/>
            <a:ext cx="11352323" cy="86716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err="1" smtClean="0"/>
              <a:t>Blockchain</a:t>
            </a:r>
            <a:r>
              <a:rPr lang="en-US" dirty="0" smtClean="0"/>
              <a:t> Framework</a:t>
            </a:r>
            <a:endParaRPr dirty="0" smtClean="0"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307" y="2515822"/>
            <a:ext cx="10836116" cy="1771170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6692359"/>
              </p:ext>
            </p:extLst>
          </p:nvPr>
        </p:nvGraphicFramePr>
        <p:xfrm>
          <a:off x="196935" y="4714504"/>
          <a:ext cx="11828488" cy="370510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539147">
                  <a:extLst>
                    <a:ext uri="{9D8B030D-6E8A-4147-A177-3AD203B41FA5}">
                      <a16:colId xmlns:a16="http://schemas.microsoft.com/office/drawing/2014/main" val="916608162"/>
                    </a:ext>
                  </a:extLst>
                </a:gridCol>
                <a:gridCol w="9289341">
                  <a:extLst>
                    <a:ext uri="{9D8B030D-6E8A-4147-A177-3AD203B41FA5}">
                      <a16:colId xmlns:a16="http://schemas.microsoft.com/office/drawing/2014/main" val="683431233"/>
                    </a:ext>
                  </a:extLst>
                </a:gridCol>
              </a:tblGrid>
              <a:tr h="247006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 smtClean="0">
                          <a:solidFill>
                            <a:srgbClr val="0000FF"/>
                          </a:solidFill>
                          <a:effectLst/>
                        </a:rPr>
                        <a:t>(Frontend)</a:t>
                      </a:r>
                      <a:endParaRPr lang="ko-KR" sz="2400" kern="100" dirty="0">
                        <a:solidFill>
                          <a:srgbClr val="0000FF"/>
                        </a:solidFill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 err="1" smtClean="0">
                          <a:effectLst/>
                        </a:rPr>
                        <a:t>DApps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2400" kern="100" dirty="0">
                          <a:effectLst/>
                        </a:rPr>
                        <a:t>설명 가능하고 신뢰할 수 있는 </a:t>
                      </a:r>
                      <a:r>
                        <a:rPr lang="en-US" sz="2400" kern="100" dirty="0">
                          <a:effectLst/>
                        </a:rPr>
                        <a:t>AI </a:t>
                      </a:r>
                      <a:r>
                        <a:rPr lang="ko-KR" sz="2400" kern="100" dirty="0">
                          <a:effectLst/>
                        </a:rPr>
                        <a:t>응용 프로그램을 위한 이 시스템은 </a:t>
                      </a:r>
                      <a:r>
                        <a:rPr lang="ko-KR" sz="2400" b="1" i="0" u="none" kern="100" dirty="0">
                          <a:solidFill>
                            <a:srgbClr val="0000FF"/>
                          </a:solidFill>
                          <a:effectLst/>
                        </a:rPr>
                        <a:t>다양한 분산된 </a:t>
                      </a:r>
                      <a:r>
                        <a:rPr lang="en-US" sz="2400" b="1" i="0" u="none" kern="100" dirty="0">
                          <a:solidFill>
                            <a:srgbClr val="0000FF"/>
                          </a:solidFill>
                          <a:effectLst/>
                        </a:rPr>
                        <a:t>frontend application</a:t>
                      </a:r>
                      <a:r>
                        <a:rPr lang="ko-KR" sz="2400" b="1" i="0" u="none" kern="100" dirty="0">
                          <a:solidFill>
                            <a:srgbClr val="0000FF"/>
                          </a:solidFill>
                          <a:effectLst/>
                        </a:rPr>
                        <a:t>을 </a:t>
                      </a:r>
                      <a:r>
                        <a:rPr lang="ko-KR" sz="2400" b="1" i="0" u="none" kern="100" dirty="0" smtClean="0">
                          <a:solidFill>
                            <a:srgbClr val="0000FF"/>
                          </a:solidFill>
                          <a:effectLst/>
                        </a:rPr>
                        <a:t>지원</a:t>
                      </a:r>
                      <a:endParaRPr lang="ko-KR" sz="2400" b="1" i="0" u="none" kern="100" dirty="0">
                        <a:solidFill>
                          <a:srgbClr val="0000FF"/>
                        </a:solidFill>
                        <a:effectLst/>
                      </a:endParaRPr>
                    </a:p>
                    <a:p>
                      <a:pPr marL="342900" lvl="0" indent="-342900"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"/>
                      </a:pPr>
                      <a:r>
                        <a:rPr lang="en-US" sz="2400" kern="100" dirty="0" smtClean="0">
                          <a:effectLst/>
                        </a:rPr>
                        <a:t> Frontend </a:t>
                      </a:r>
                      <a:r>
                        <a:rPr lang="en-US" sz="2400" kern="100" dirty="0" err="1">
                          <a:effectLst/>
                        </a:rPr>
                        <a:t>DApp</a:t>
                      </a:r>
                      <a:r>
                        <a:rPr lang="ko-KR" sz="2400" kern="100" dirty="0">
                          <a:effectLst/>
                        </a:rPr>
                        <a:t>의 인터페이스는 </a:t>
                      </a:r>
                      <a:r>
                        <a:rPr lang="en-US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AI </a:t>
                      </a:r>
                      <a:r>
                        <a:rPr lang="ko-KR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또는 </a:t>
                      </a:r>
                      <a:r>
                        <a:rPr lang="en-US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XAI predictor</a:t>
                      </a:r>
                      <a:r>
                        <a:rPr lang="ko-KR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의 수를 설정</a:t>
                      </a:r>
                      <a:r>
                        <a:rPr lang="ko-KR" sz="2400" kern="100" dirty="0">
                          <a:effectLst/>
                        </a:rPr>
                        <a:t>하고 이 외에도 </a:t>
                      </a:r>
                      <a:r>
                        <a:rPr lang="ko-KR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파라미터를 다양하게 지정</a:t>
                      </a:r>
                      <a:r>
                        <a:rPr lang="ko-KR" sz="2400" kern="100" dirty="0">
                          <a:effectLst/>
                        </a:rPr>
                        <a:t>할 수 </a:t>
                      </a:r>
                      <a:r>
                        <a:rPr lang="ko-KR" altLang="en-US" sz="2400" kern="100" dirty="0" smtClean="0">
                          <a:effectLst/>
                        </a:rPr>
                        <a:t>있음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51839746"/>
                  </a:ext>
                </a:extLst>
              </a:tr>
              <a:tr h="123503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 smtClean="0">
                          <a:solidFill>
                            <a:srgbClr val="0000FF"/>
                          </a:solidFill>
                          <a:effectLst/>
                        </a:rPr>
                        <a:t>(Backend)</a:t>
                      </a:r>
                      <a:endParaRPr lang="ko-KR" sz="2400" kern="100" dirty="0">
                        <a:solidFill>
                          <a:srgbClr val="0000FF"/>
                        </a:solidFill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Access Layer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2400" kern="100" dirty="0">
                          <a:effectLst/>
                        </a:rPr>
                        <a:t>다양한 </a:t>
                      </a:r>
                      <a:r>
                        <a:rPr lang="ko-KR" sz="2400" b="1" u="none" kern="100" dirty="0">
                          <a:solidFill>
                            <a:srgbClr val="0000FF"/>
                          </a:solidFill>
                          <a:effectLst/>
                        </a:rPr>
                        <a:t>데이터 전송 프로토콜을 위한 인터페이스</a:t>
                      </a:r>
                      <a:r>
                        <a:rPr lang="ko-KR" sz="2400" kern="100" dirty="0">
                          <a:effectLst/>
                        </a:rPr>
                        <a:t>를 가능하게 </a:t>
                      </a:r>
                      <a:r>
                        <a:rPr lang="ko-KR" altLang="en-US" sz="2400" kern="100" dirty="0" smtClean="0">
                          <a:effectLst/>
                        </a:rPr>
                        <a:t>함</a:t>
                      </a:r>
                      <a:endParaRPr lang="ko-KR" sz="2400" kern="100" dirty="0">
                        <a:effectLst/>
                      </a:endParaRPr>
                    </a:p>
                    <a:p>
                      <a:pPr marL="342900" lvl="0" indent="-342900"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"/>
                      </a:pPr>
                      <a:r>
                        <a:rPr lang="en-US" sz="2400" kern="100" dirty="0" smtClean="0">
                          <a:effectLst/>
                        </a:rPr>
                        <a:t> </a:t>
                      </a:r>
                      <a:r>
                        <a:rPr lang="en-US" sz="2400" kern="100" dirty="0" err="1" smtClean="0">
                          <a:effectLst/>
                        </a:rPr>
                        <a:t>DApps</a:t>
                      </a:r>
                      <a:r>
                        <a:rPr lang="ko-KR" sz="2400" kern="100" dirty="0">
                          <a:effectLst/>
                        </a:rPr>
                        <a:t>와 블록체인 간 직접 통신을 위한 </a:t>
                      </a:r>
                      <a:r>
                        <a:rPr lang="en-US" sz="2400" kern="100" dirty="0">
                          <a:effectLst/>
                        </a:rPr>
                        <a:t>Web3 </a:t>
                      </a:r>
                      <a:r>
                        <a:rPr lang="ko-KR" sz="2400" kern="100" dirty="0">
                          <a:effectLst/>
                        </a:rPr>
                        <a:t>등</a:t>
                      </a:r>
                      <a:endParaRPr lang="ko-KR" sz="2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4233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47286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4276</TotalTime>
  <Words>746</Words>
  <Application>Microsoft Office PowerPoint</Application>
  <PresentationFormat>Custom</PresentationFormat>
  <Paragraphs>117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Helvetica Neue</vt:lpstr>
      <vt:lpstr>Helvetica Neue Light</vt:lpstr>
      <vt:lpstr>Helvetica Neue Medium</vt:lpstr>
      <vt:lpstr>Helvetica Neue Thin</vt:lpstr>
      <vt:lpstr>맑은 고딕</vt:lpstr>
      <vt:lpstr>Arial</vt:lpstr>
      <vt:lpstr>Helvetica</vt:lpstr>
      <vt:lpstr>Times New Roman</vt:lpstr>
      <vt:lpstr>Trebuchet MS</vt:lpstr>
      <vt:lpstr>Wingdings</vt:lpstr>
      <vt:lpstr>White</vt:lpstr>
      <vt:lpstr>Weekly Report</vt:lpstr>
      <vt:lpstr>AI Explanable AI</vt:lpstr>
      <vt:lpstr>Current Status</vt:lpstr>
      <vt:lpstr>Paper: Blockchain with XAI</vt:lpstr>
      <vt:lpstr>Paper: Blockchain with XAI</vt:lpstr>
      <vt:lpstr>Paper: Blockchain with XAI</vt:lpstr>
      <vt:lpstr>Paper: Blockchain with XAI</vt:lpstr>
      <vt:lpstr>Paper: Blockchain with XAI</vt:lpstr>
      <vt:lpstr>Paper: Blockchain with XAI</vt:lpstr>
      <vt:lpstr>Paper: Blockchain with XAI</vt:lpstr>
      <vt:lpstr>Paper: Blockchain with XAI</vt:lpstr>
      <vt:lpstr>Paper: Blockchain with XAI</vt:lpstr>
      <vt:lpstr>Paper: Blockchain with XAI</vt:lpstr>
      <vt:lpstr>Paper: Blockchain with XAI</vt:lpstr>
      <vt:lpstr>Paper: Blockchain with XAI</vt:lpstr>
      <vt:lpstr>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Report</dc:title>
  <dc:creator>김홍식</dc:creator>
  <cp:lastModifiedBy>hskim</cp:lastModifiedBy>
  <cp:revision>2437</cp:revision>
  <cp:lastPrinted>2020-09-11T03:36:54Z</cp:lastPrinted>
  <dcterms:modified xsi:type="dcterms:W3CDTF">2020-09-24T09:17:51Z</dcterms:modified>
</cp:coreProperties>
</file>